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</p:sldIdLst>
  <p:sldSz cy="6858000" cx="12188825"/>
  <p:notesSz cx="6858000" cy="9144000"/>
  <p:embeddedFontLst>
    <p:embeddedFont>
      <p:font typeface="Quattrocento Sans"/>
      <p:regular r:id="rId30"/>
      <p:bold r:id="rId31"/>
      <p:italic r:id="rId32"/>
      <p:bold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  <p:ext uri="{2D200454-40CA-4A62-9FC3-DE9A4176ACB9}">
      <p15:notesGuideLst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  <p:ext uri="GoogleSlidesCustomDataVersion2">
      <go:slidesCustomData xmlns:go="http://customooxmlschemas.google.com/" r:id="rId34" roundtripDataSignature="AMtx7miDjrHi1SSiJQttysMPK+q7HCxov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39"/>
      </p:guideLst>
    </p:cSldViewPr>
  </p:slide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</p:guideLst>
    </p:cSldViewPr>
  </p:notes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QuattrocentoSans-bold.fntdata"/><Relationship Id="rId30" Type="http://schemas.openxmlformats.org/officeDocument/2006/relationships/font" Target="fonts/QuattrocentoSans-regular.fntdata"/><Relationship Id="rId11" Type="http://schemas.openxmlformats.org/officeDocument/2006/relationships/slide" Target="slides/slide6.xml"/><Relationship Id="rId33" Type="http://schemas.openxmlformats.org/officeDocument/2006/relationships/font" Target="fonts/QuattrocentoSans-boldItalic.fntdata"/><Relationship Id="rId10" Type="http://schemas.openxmlformats.org/officeDocument/2006/relationships/slide" Target="slides/slide5.xml"/><Relationship Id="rId32" Type="http://schemas.openxmlformats.org/officeDocument/2006/relationships/font" Target="fonts/QuattrocentoSans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34" Type="http://customschemas.google.com/relationships/presentationmetadata" Target="meta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2" name="Google Shape;102;p5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4" name="Google Shape;204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9" name="Google Shape;219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6" name="Google Shape;236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9" name="Google Shape;249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7" name="Google Shape;257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8" name="Google Shape;258;p1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33c268b8757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6" name="Google Shape;266;g33c268b8757_0_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6" name="Google Shape;276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7" name="Google Shape;277;p1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3" name="Google Shape;283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4" name="Google Shape;284;p1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3" name="Google Shape;293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4" name="Google Shape;294;p1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9" name="Google Shape;299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0" name="Google Shape;300;p2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2" name="Google Shape;112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7" name="Google Shape;307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8" name="Google Shape;308;p2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6" name="Google Shape;316;p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4" name="Google Shape;324;p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2" name="Google Shape;332;p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41" name="Google Shape;341;p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2" name="Google Shape;122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9" name="Google Shape;129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6" name="Google Shape;136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2" name="Google Shape;142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3" name="Google Shape;143;p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8" name="Google Shape;158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2" name="Google Shape;172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0" name="Google Shape;190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0"/>
          <p:cNvSpPr txBox="1"/>
          <p:nvPr>
            <p:ph type="title"/>
          </p:nvPr>
        </p:nvSpPr>
        <p:spPr>
          <a:xfrm>
            <a:off x="1218883" y="274637"/>
            <a:ext cx="10360501" cy="1223963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875" spcFirstLastPara="1" rIns="121875" wrap="square" tIns="6092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40"/>
          <p:cNvSpPr txBox="1"/>
          <p:nvPr>
            <p:ph idx="1" type="body"/>
          </p:nvPr>
        </p:nvSpPr>
        <p:spPr>
          <a:xfrm>
            <a:off x="1218883" y="1701797"/>
            <a:ext cx="10360501" cy="4462272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1800"/>
              <a:buChar char="•"/>
              <a:defRPr/>
            </a:lvl1pPr>
            <a:lvl2pPr indent="-320040" lvl="1" marL="914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40"/>
              <a:buChar char="•"/>
              <a:defRPr/>
            </a:lvl2pPr>
            <a:lvl3pPr indent="-320039" lvl="2" marL="1371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40"/>
              <a:buChar char="•"/>
              <a:defRPr/>
            </a:lvl3pPr>
            <a:lvl4pPr indent="-320039" lvl="3" marL="1828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40"/>
              <a:buChar char="•"/>
              <a:defRPr/>
            </a:lvl4pPr>
            <a:lvl5pPr indent="-330200" lvl="4" marL="2286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/>
            </a:lvl5pPr>
            <a:lvl6pPr indent="-3302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/>
            </a:lvl6pPr>
            <a:lvl7pPr indent="-330200" lvl="6" marL="3200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/>
            </a:lvl7pPr>
            <a:lvl8pPr indent="-330200" lvl="7" marL="3657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/>
            </a:lvl8pPr>
            <a:lvl9pPr indent="-330200" lvl="8" marL="4114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/>
            </a:lvl9pPr>
          </a:lstStyle>
          <a:p/>
        </p:txBody>
      </p:sp>
      <p:sp>
        <p:nvSpPr>
          <p:cNvPr id="22" name="Google Shape;22;p40"/>
          <p:cNvSpPr txBox="1"/>
          <p:nvPr>
            <p:ph idx="10" type="dt"/>
          </p:nvPr>
        </p:nvSpPr>
        <p:spPr>
          <a:xfrm>
            <a:off x="1218882" y="6356352"/>
            <a:ext cx="22346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40"/>
          <p:cNvSpPr txBox="1"/>
          <p:nvPr>
            <p:ph idx="11" type="ftr"/>
          </p:nvPr>
        </p:nvSpPr>
        <p:spPr>
          <a:xfrm>
            <a:off x="3453501" y="6356352"/>
            <a:ext cx="528182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40"/>
          <p:cNvSpPr txBox="1"/>
          <p:nvPr>
            <p:ph idx="12" type="sldNum"/>
          </p:nvPr>
        </p:nvSpPr>
        <p:spPr>
          <a:xfrm>
            <a:off x="10563649" y="6356352"/>
            <a:ext cx="101573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48"/>
          <p:cNvSpPr txBox="1"/>
          <p:nvPr>
            <p:ph type="title"/>
          </p:nvPr>
        </p:nvSpPr>
        <p:spPr>
          <a:xfrm>
            <a:off x="1218883" y="274637"/>
            <a:ext cx="10360501" cy="1223963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875" spcFirstLastPara="1" rIns="121875" wrap="square" tIns="6092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48"/>
          <p:cNvSpPr txBox="1"/>
          <p:nvPr>
            <p:ph idx="1" type="body"/>
          </p:nvPr>
        </p:nvSpPr>
        <p:spPr>
          <a:xfrm rot="5400000">
            <a:off x="4167998" y="-1247317"/>
            <a:ext cx="4462272" cy="10360501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1800"/>
              <a:buChar char="•"/>
              <a:defRPr/>
            </a:lvl1pPr>
            <a:lvl2pPr indent="-320040" lvl="1" marL="914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40"/>
              <a:buChar char="•"/>
              <a:defRPr/>
            </a:lvl2pPr>
            <a:lvl3pPr indent="-320039" lvl="2" marL="1371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40"/>
              <a:buChar char="•"/>
              <a:defRPr/>
            </a:lvl3pPr>
            <a:lvl4pPr indent="-320039" lvl="3" marL="1828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40"/>
              <a:buChar char="•"/>
              <a:defRPr/>
            </a:lvl4pPr>
            <a:lvl5pPr indent="-330200" lvl="4" marL="2286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/>
            </a:lvl5pPr>
            <a:lvl6pPr indent="-3302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/>
            </a:lvl6pPr>
            <a:lvl7pPr indent="-330200" lvl="6" marL="3200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/>
            </a:lvl7pPr>
            <a:lvl8pPr indent="-330200" lvl="7" marL="3657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/>
            </a:lvl8pPr>
            <a:lvl9pPr indent="-330200" lvl="8" marL="4114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/>
            </a:lvl9pPr>
          </a:lstStyle>
          <a:p/>
        </p:txBody>
      </p:sp>
      <p:sp>
        <p:nvSpPr>
          <p:cNvPr id="91" name="Google Shape;91;p48"/>
          <p:cNvSpPr txBox="1"/>
          <p:nvPr>
            <p:ph idx="10" type="dt"/>
          </p:nvPr>
        </p:nvSpPr>
        <p:spPr>
          <a:xfrm>
            <a:off x="1218882" y="6356352"/>
            <a:ext cx="22346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48"/>
          <p:cNvSpPr txBox="1"/>
          <p:nvPr>
            <p:ph idx="11" type="ftr"/>
          </p:nvPr>
        </p:nvSpPr>
        <p:spPr>
          <a:xfrm>
            <a:off x="3453501" y="6356352"/>
            <a:ext cx="528182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48"/>
          <p:cNvSpPr txBox="1"/>
          <p:nvPr>
            <p:ph idx="12" type="sldNum"/>
          </p:nvPr>
        </p:nvSpPr>
        <p:spPr>
          <a:xfrm>
            <a:off x="10563649" y="6356352"/>
            <a:ext cx="101573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49"/>
          <p:cNvSpPr txBox="1"/>
          <p:nvPr>
            <p:ph type="title"/>
          </p:nvPr>
        </p:nvSpPr>
        <p:spPr>
          <a:xfrm rot="5400000">
            <a:off x="7414141" y="2006957"/>
            <a:ext cx="5588000" cy="2742486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875" spcFirstLastPara="1" rIns="121875" wrap="square" tIns="6092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49"/>
          <p:cNvSpPr txBox="1"/>
          <p:nvPr>
            <p:ph idx="1" type="body"/>
          </p:nvPr>
        </p:nvSpPr>
        <p:spPr>
          <a:xfrm rot="5400000">
            <a:off x="2132317" y="-329235"/>
            <a:ext cx="5588000" cy="7414869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1800"/>
              <a:buChar char="•"/>
              <a:defRPr/>
            </a:lvl1pPr>
            <a:lvl2pPr indent="-320040" lvl="1" marL="914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40"/>
              <a:buChar char="•"/>
              <a:defRPr/>
            </a:lvl2pPr>
            <a:lvl3pPr indent="-320039" lvl="2" marL="1371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40"/>
              <a:buChar char="•"/>
              <a:defRPr/>
            </a:lvl3pPr>
            <a:lvl4pPr indent="-320039" lvl="3" marL="1828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40"/>
              <a:buChar char="•"/>
              <a:defRPr/>
            </a:lvl4pPr>
            <a:lvl5pPr indent="-330200" lvl="4" marL="2286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/>
            </a:lvl5pPr>
            <a:lvl6pPr indent="-3302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/>
            </a:lvl6pPr>
            <a:lvl7pPr indent="-330200" lvl="6" marL="3200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/>
            </a:lvl7pPr>
            <a:lvl8pPr indent="-330200" lvl="7" marL="3657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/>
            </a:lvl8pPr>
            <a:lvl9pPr indent="-330200" lvl="8" marL="4114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/>
            </a:lvl9pPr>
          </a:lstStyle>
          <a:p/>
        </p:txBody>
      </p:sp>
      <p:sp>
        <p:nvSpPr>
          <p:cNvPr id="97" name="Google Shape;97;p49"/>
          <p:cNvSpPr txBox="1"/>
          <p:nvPr>
            <p:ph idx="10" type="dt"/>
          </p:nvPr>
        </p:nvSpPr>
        <p:spPr>
          <a:xfrm>
            <a:off x="1218882" y="6356352"/>
            <a:ext cx="22346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49"/>
          <p:cNvSpPr txBox="1"/>
          <p:nvPr>
            <p:ph idx="11" type="ftr"/>
          </p:nvPr>
        </p:nvSpPr>
        <p:spPr>
          <a:xfrm>
            <a:off x="3453501" y="6356352"/>
            <a:ext cx="528182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49"/>
          <p:cNvSpPr txBox="1"/>
          <p:nvPr>
            <p:ph idx="12" type="sldNum"/>
          </p:nvPr>
        </p:nvSpPr>
        <p:spPr>
          <a:xfrm>
            <a:off x="10563649" y="6356352"/>
            <a:ext cx="101573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oogle Shape;26;p39"/>
          <p:cNvGrpSpPr/>
          <p:nvPr/>
        </p:nvGrpSpPr>
        <p:grpSpPr>
          <a:xfrm>
            <a:off x="7516443" y="4145281"/>
            <a:ext cx="4686117" cy="2731407"/>
            <a:chOff x="5638800" y="3108960"/>
            <a:chExt cx="3515503" cy="2048555"/>
          </a:xfrm>
        </p:grpSpPr>
        <p:cxnSp>
          <p:nvCxnSpPr>
            <p:cNvPr id="27" name="Google Shape;27;p39"/>
            <p:cNvCxnSpPr/>
            <p:nvPr/>
          </p:nvCxnSpPr>
          <p:spPr>
            <a:xfrm flipH="1" rot="10800000">
              <a:off x="5638800" y="3108960"/>
              <a:ext cx="3515503" cy="2037116"/>
            </a:xfrm>
            <a:prstGeom prst="straightConnector1">
              <a:avLst/>
            </a:prstGeom>
            <a:noFill/>
            <a:ln cap="flat" cmpd="sng" w="38100">
              <a:solidFill>
                <a:srgbClr val="00727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8" name="Google Shape;28;p39"/>
            <p:cNvCxnSpPr/>
            <p:nvPr/>
          </p:nvCxnSpPr>
          <p:spPr>
            <a:xfrm flipH="1" rot="10800000">
              <a:off x="6004643" y="3333750"/>
              <a:ext cx="3149660" cy="1823765"/>
            </a:xfrm>
            <a:prstGeom prst="straightConnector1">
              <a:avLst/>
            </a:prstGeom>
            <a:noFill/>
            <a:ln cap="flat" cmpd="sng" w="28575">
              <a:solidFill>
                <a:srgbClr val="00727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9" name="Google Shape;29;p39"/>
            <p:cNvCxnSpPr/>
            <p:nvPr/>
          </p:nvCxnSpPr>
          <p:spPr>
            <a:xfrm flipH="1" rot="10800000">
              <a:off x="6388342" y="3549891"/>
              <a:ext cx="2765961" cy="1600149"/>
            </a:xfrm>
            <a:prstGeom prst="straightConnector1">
              <a:avLst/>
            </a:prstGeom>
            <a:noFill/>
            <a:ln cap="flat" cmpd="sng" w="25400">
              <a:solidFill>
                <a:srgbClr val="004C4C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30" name="Google Shape;30;p39"/>
          <p:cNvGrpSpPr/>
          <p:nvPr/>
        </p:nvGrpSpPr>
        <p:grpSpPr>
          <a:xfrm>
            <a:off x="-8910" y="6057149"/>
            <a:ext cx="5498720" cy="820207"/>
            <a:chOff x="-6689" y="4553748"/>
            <a:chExt cx="4125119" cy="615155"/>
          </a:xfrm>
        </p:grpSpPr>
        <p:sp>
          <p:nvSpPr>
            <p:cNvPr id="31" name="Google Shape;31;p39"/>
            <p:cNvSpPr/>
            <p:nvPr/>
          </p:nvSpPr>
          <p:spPr>
            <a:xfrm rot="-5400000">
              <a:off x="1754302" y="2802395"/>
              <a:ext cx="612775" cy="4115481"/>
            </a:xfrm>
            <a:custGeom>
              <a:rect b="b" l="l" r="r" t="t"/>
              <a:pathLst>
                <a:path extrusionOk="0" h="4115481" w="612775">
                  <a:moveTo>
                    <a:pt x="0" y="4115481"/>
                  </a:moveTo>
                  <a:lnTo>
                    <a:pt x="612775" y="3180443"/>
                  </a:lnTo>
                  <a:lnTo>
                    <a:pt x="612775" y="0"/>
                  </a:lnTo>
                </a:path>
              </a:pathLst>
            </a:custGeom>
            <a:noFill/>
            <a:ln cap="flat" cmpd="sng" w="38100">
              <a:solidFill>
                <a:srgbClr val="00727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32;p39"/>
            <p:cNvSpPr/>
            <p:nvPr/>
          </p:nvSpPr>
          <p:spPr>
            <a:xfrm rot="-5400000">
              <a:off x="1604659" y="3152814"/>
              <a:ext cx="410751" cy="3621427"/>
            </a:xfrm>
            <a:custGeom>
              <a:rect b="b" l="l" r="r" t="t"/>
              <a:pathLst>
                <a:path extrusionOk="0" h="3621427" w="410751">
                  <a:moveTo>
                    <a:pt x="0" y="3621427"/>
                  </a:moveTo>
                  <a:lnTo>
                    <a:pt x="410751" y="2998251"/>
                  </a:lnTo>
                  <a:cubicBezTo>
                    <a:pt x="410359" y="2065358"/>
                    <a:pt x="406339" y="932893"/>
                    <a:pt x="405947" y="0"/>
                  </a:cubicBezTo>
                </a:path>
              </a:pathLst>
            </a:custGeom>
            <a:noFill/>
            <a:ln cap="flat" cmpd="sng" w="28575">
              <a:solidFill>
                <a:srgbClr val="00727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33;p39"/>
            <p:cNvSpPr/>
            <p:nvPr/>
          </p:nvSpPr>
          <p:spPr>
            <a:xfrm rot="-5400000">
              <a:off x="1462308" y="3453376"/>
              <a:ext cx="241768" cy="3179761"/>
            </a:xfrm>
            <a:custGeom>
              <a:rect b="b" l="l" r="r" t="t"/>
              <a:pathLst>
                <a:path extrusionOk="0" h="3179761" w="241768">
                  <a:moveTo>
                    <a:pt x="0" y="3179761"/>
                  </a:moveTo>
                  <a:lnTo>
                    <a:pt x="238919" y="2819370"/>
                  </a:lnTo>
                  <a:cubicBezTo>
                    <a:pt x="238654" y="1947313"/>
                    <a:pt x="242019" y="872057"/>
                    <a:pt x="241754" y="0"/>
                  </a:cubicBezTo>
                </a:path>
              </a:pathLst>
            </a:custGeom>
            <a:noFill/>
            <a:ln cap="flat" cmpd="sng" w="25400">
              <a:solidFill>
                <a:srgbClr val="004C4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" name="Google Shape;34;p39"/>
          <p:cNvSpPr txBox="1"/>
          <p:nvPr>
            <p:ph type="ctrTitle"/>
          </p:nvPr>
        </p:nvSpPr>
        <p:spPr>
          <a:xfrm>
            <a:off x="1625176" y="584200"/>
            <a:ext cx="8735325" cy="2000251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875" spcFirstLastPara="1" rIns="121875" wrap="square" tIns="6092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Calibri"/>
              <a:buNone/>
              <a:defRPr sz="5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39"/>
          <p:cNvSpPr txBox="1"/>
          <p:nvPr>
            <p:ph idx="1" type="subTitle"/>
          </p:nvPr>
        </p:nvSpPr>
        <p:spPr>
          <a:xfrm>
            <a:off x="1625176" y="2616200"/>
            <a:ext cx="8735325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 cap="none">
                <a:solidFill>
                  <a:schemeClr val="accent1"/>
                </a:solidFill>
              </a:defRPr>
            </a:lvl1pPr>
            <a:lvl2pPr lvl="1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92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39"/>
          <p:cNvSpPr txBox="1"/>
          <p:nvPr>
            <p:ph idx="10" type="dt"/>
          </p:nvPr>
        </p:nvSpPr>
        <p:spPr>
          <a:xfrm>
            <a:off x="1218882" y="6356352"/>
            <a:ext cx="22346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39"/>
          <p:cNvSpPr txBox="1"/>
          <p:nvPr>
            <p:ph idx="11" type="ftr"/>
          </p:nvPr>
        </p:nvSpPr>
        <p:spPr>
          <a:xfrm>
            <a:off x="3453501" y="6356352"/>
            <a:ext cx="528182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39"/>
          <p:cNvSpPr txBox="1"/>
          <p:nvPr>
            <p:ph idx="12" type="sldNum"/>
          </p:nvPr>
        </p:nvSpPr>
        <p:spPr>
          <a:xfrm>
            <a:off x="10563649" y="6356352"/>
            <a:ext cx="101573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41"/>
          <p:cNvSpPr txBox="1"/>
          <p:nvPr>
            <p:ph type="title"/>
          </p:nvPr>
        </p:nvSpPr>
        <p:spPr>
          <a:xfrm>
            <a:off x="1218883" y="274637"/>
            <a:ext cx="10360501" cy="1223963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875" spcFirstLastPara="1" rIns="121875" wrap="square" tIns="6092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41"/>
          <p:cNvSpPr txBox="1"/>
          <p:nvPr>
            <p:ph idx="1" type="body"/>
          </p:nvPr>
        </p:nvSpPr>
        <p:spPr>
          <a:xfrm>
            <a:off x="1218883" y="1706880"/>
            <a:ext cx="5078677" cy="446532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>
            <a:normAutofit/>
          </a:bodyPr>
          <a:lstStyle>
            <a:lvl1pPr indent="-406400" lvl="0" marL="4572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2800"/>
              <a:buChar char="•"/>
              <a:defRPr sz="2800"/>
            </a:lvl1pPr>
            <a:lvl2pPr indent="-350519" lvl="1" marL="914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920"/>
              <a:buChar char="•"/>
              <a:defRPr sz="2400"/>
            </a:lvl2pPr>
            <a:lvl3pPr indent="-330200" lvl="2" marL="1371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2000"/>
            </a:lvl3pPr>
            <a:lvl4pPr indent="-330200" lvl="3" marL="1828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2000"/>
            </a:lvl4pPr>
            <a:lvl5pPr indent="-330200" lvl="4" marL="2286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2000"/>
            </a:lvl5pPr>
            <a:lvl6pPr indent="-3302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2000"/>
            </a:lvl6pPr>
            <a:lvl7pPr indent="-330200" lvl="6" marL="3200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2000"/>
            </a:lvl7pPr>
            <a:lvl8pPr indent="-330200" lvl="7" marL="3657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2000"/>
            </a:lvl8pPr>
            <a:lvl9pPr indent="-330200" lvl="8" marL="4114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2000"/>
            </a:lvl9pPr>
          </a:lstStyle>
          <a:p/>
        </p:txBody>
      </p:sp>
      <p:sp>
        <p:nvSpPr>
          <p:cNvPr id="42" name="Google Shape;42;p41"/>
          <p:cNvSpPr txBox="1"/>
          <p:nvPr>
            <p:ph idx="2" type="body"/>
          </p:nvPr>
        </p:nvSpPr>
        <p:spPr>
          <a:xfrm>
            <a:off x="6500707" y="1706880"/>
            <a:ext cx="5078677" cy="446532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>
            <a:normAutofit/>
          </a:bodyPr>
          <a:lstStyle>
            <a:lvl1pPr indent="-406400" lvl="0" marL="4572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2800"/>
              <a:buChar char="•"/>
              <a:defRPr sz="2800"/>
            </a:lvl1pPr>
            <a:lvl2pPr indent="-350519" lvl="1" marL="914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920"/>
              <a:buChar char="•"/>
              <a:defRPr sz="2400"/>
            </a:lvl2pPr>
            <a:lvl3pPr indent="-330200" lvl="2" marL="1371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2000"/>
            </a:lvl3pPr>
            <a:lvl4pPr indent="-330200" lvl="3" marL="1828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2000"/>
            </a:lvl4pPr>
            <a:lvl5pPr indent="-330200" lvl="4" marL="2286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2000"/>
            </a:lvl5pPr>
            <a:lvl6pPr indent="-3302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2000"/>
            </a:lvl6pPr>
            <a:lvl7pPr indent="-330200" lvl="6" marL="3200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2000"/>
            </a:lvl7pPr>
            <a:lvl8pPr indent="-330200" lvl="7" marL="3657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2000"/>
            </a:lvl8pPr>
            <a:lvl9pPr indent="-330200" lvl="8" marL="4114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2000"/>
            </a:lvl9pPr>
          </a:lstStyle>
          <a:p/>
        </p:txBody>
      </p:sp>
      <p:sp>
        <p:nvSpPr>
          <p:cNvPr id="43" name="Google Shape;43;p41"/>
          <p:cNvSpPr txBox="1"/>
          <p:nvPr>
            <p:ph idx="10" type="dt"/>
          </p:nvPr>
        </p:nvSpPr>
        <p:spPr>
          <a:xfrm>
            <a:off x="1218882" y="6356352"/>
            <a:ext cx="22346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41"/>
          <p:cNvSpPr txBox="1"/>
          <p:nvPr>
            <p:ph idx="11" type="ftr"/>
          </p:nvPr>
        </p:nvSpPr>
        <p:spPr>
          <a:xfrm>
            <a:off x="3453501" y="6356352"/>
            <a:ext cx="528182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41"/>
          <p:cNvSpPr txBox="1"/>
          <p:nvPr>
            <p:ph idx="12" type="sldNum"/>
          </p:nvPr>
        </p:nvSpPr>
        <p:spPr>
          <a:xfrm>
            <a:off x="10563649" y="6356352"/>
            <a:ext cx="101573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oogle Shape;47;p42"/>
          <p:cNvGrpSpPr/>
          <p:nvPr/>
        </p:nvGrpSpPr>
        <p:grpSpPr>
          <a:xfrm>
            <a:off x="7516443" y="4145281"/>
            <a:ext cx="4686117" cy="2731407"/>
            <a:chOff x="5638800" y="3108960"/>
            <a:chExt cx="3515503" cy="2048555"/>
          </a:xfrm>
        </p:grpSpPr>
        <p:cxnSp>
          <p:nvCxnSpPr>
            <p:cNvPr id="48" name="Google Shape;48;p42"/>
            <p:cNvCxnSpPr/>
            <p:nvPr/>
          </p:nvCxnSpPr>
          <p:spPr>
            <a:xfrm flipH="1" rot="10800000">
              <a:off x="5638800" y="3108960"/>
              <a:ext cx="3515503" cy="2037116"/>
            </a:xfrm>
            <a:prstGeom prst="straightConnector1">
              <a:avLst/>
            </a:prstGeom>
            <a:noFill/>
            <a:ln cap="flat" cmpd="sng" w="38100">
              <a:solidFill>
                <a:srgbClr val="00727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9" name="Google Shape;49;p42"/>
            <p:cNvCxnSpPr/>
            <p:nvPr/>
          </p:nvCxnSpPr>
          <p:spPr>
            <a:xfrm flipH="1" rot="10800000">
              <a:off x="6004643" y="3333750"/>
              <a:ext cx="3149660" cy="1823765"/>
            </a:xfrm>
            <a:prstGeom prst="straightConnector1">
              <a:avLst/>
            </a:prstGeom>
            <a:noFill/>
            <a:ln cap="flat" cmpd="sng" w="28575">
              <a:solidFill>
                <a:srgbClr val="00727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0" name="Google Shape;50;p42"/>
            <p:cNvCxnSpPr/>
            <p:nvPr/>
          </p:nvCxnSpPr>
          <p:spPr>
            <a:xfrm flipH="1" rot="10800000">
              <a:off x="6388342" y="3549891"/>
              <a:ext cx="2765961" cy="1600149"/>
            </a:xfrm>
            <a:prstGeom prst="straightConnector1">
              <a:avLst/>
            </a:prstGeom>
            <a:noFill/>
            <a:ln cap="flat" cmpd="sng" w="25400">
              <a:solidFill>
                <a:srgbClr val="004C4C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51" name="Google Shape;51;p42"/>
          <p:cNvSpPr txBox="1"/>
          <p:nvPr>
            <p:ph type="title"/>
          </p:nvPr>
        </p:nvSpPr>
        <p:spPr>
          <a:xfrm>
            <a:off x="1625177" y="2209801"/>
            <a:ext cx="8938472" cy="2764335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875" spcFirstLastPara="1" rIns="121875" wrap="square" tIns="6092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Calibri"/>
              <a:buNone/>
              <a:defRPr b="0" sz="54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42"/>
          <p:cNvSpPr txBox="1"/>
          <p:nvPr>
            <p:ph idx="1" type="body"/>
          </p:nvPr>
        </p:nvSpPr>
        <p:spPr>
          <a:xfrm>
            <a:off x="1625176" y="4951266"/>
            <a:ext cx="7069519" cy="1220933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 cap="none">
                <a:solidFill>
                  <a:schemeClr val="accen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920"/>
              <a:buNone/>
              <a:defRPr sz="24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80"/>
              <a:buNone/>
              <a:defRPr sz="21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520"/>
              <a:buNone/>
              <a:defRPr sz="19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520"/>
              <a:buNone/>
              <a:defRPr sz="1900">
                <a:solidFill>
                  <a:schemeClr val="lt1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520"/>
              <a:buNone/>
              <a:defRPr sz="1900">
                <a:solidFill>
                  <a:schemeClr val="lt1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520"/>
              <a:buNone/>
              <a:defRPr sz="1900">
                <a:solidFill>
                  <a:schemeClr val="lt1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520"/>
              <a:buNone/>
              <a:defRPr sz="1900">
                <a:solidFill>
                  <a:schemeClr val="lt1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52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" name="Google Shape;53;p42"/>
          <p:cNvSpPr txBox="1"/>
          <p:nvPr>
            <p:ph idx="10" type="dt"/>
          </p:nvPr>
        </p:nvSpPr>
        <p:spPr>
          <a:xfrm>
            <a:off x="1218882" y="6356352"/>
            <a:ext cx="22346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42"/>
          <p:cNvSpPr txBox="1"/>
          <p:nvPr>
            <p:ph idx="11" type="ftr"/>
          </p:nvPr>
        </p:nvSpPr>
        <p:spPr>
          <a:xfrm>
            <a:off x="3453501" y="6356352"/>
            <a:ext cx="528182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42"/>
          <p:cNvSpPr txBox="1"/>
          <p:nvPr>
            <p:ph idx="12" type="sldNum"/>
          </p:nvPr>
        </p:nvSpPr>
        <p:spPr>
          <a:xfrm>
            <a:off x="10563649" y="6356352"/>
            <a:ext cx="101573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43"/>
          <p:cNvSpPr txBox="1"/>
          <p:nvPr>
            <p:ph type="title"/>
          </p:nvPr>
        </p:nvSpPr>
        <p:spPr>
          <a:xfrm>
            <a:off x="1218883" y="274637"/>
            <a:ext cx="10360501" cy="1223963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875" spcFirstLastPara="1" rIns="121875" wrap="square" tIns="6092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43"/>
          <p:cNvSpPr txBox="1"/>
          <p:nvPr>
            <p:ph idx="1" type="body"/>
          </p:nvPr>
        </p:nvSpPr>
        <p:spPr>
          <a:xfrm>
            <a:off x="1218883" y="1701800"/>
            <a:ext cx="508274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875" spcFirstLastPara="1" rIns="121875" wrap="square" tIns="6092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2800" cap="none">
                <a:solidFill>
                  <a:schemeClr val="accen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60"/>
              <a:buNone/>
              <a:defRPr b="1" sz="2700"/>
            </a:lvl2pPr>
            <a:lvl3pPr indent="-228600" lvl="2" marL="1371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920"/>
              <a:buNone/>
              <a:defRPr b="1" sz="2400"/>
            </a:lvl3pPr>
            <a:lvl4pPr indent="-228600" lvl="3" marL="1828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80"/>
              <a:buNone/>
              <a:defRPr b="1" sz="2100"/>
            </a:lvl4pPr>
            <a:lvl5pPr indent="-228600" lvl="4" marL="2286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80"/>
              <a:buNone/>
              <a:defRPr b="1" sz="2100"/>
            </a:lvl5pPr>
            <a:lvl6pPr indent="-2286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80"/>
              <a:buNone/>
              <a:defRPr b="1" sz="2100"/>
            </a:lvl6pPr>
            <a:lvl7pPr indent="-228600" lvl="6" marL="3200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80"/>
              <a:buNone/>
              <a:defRPr b="1" sz="2100"/>
            </a:lvl7pPr>
            <a:lvl8pPr indent="-228600" lvl="7" marL="3657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80"/>
              <a:buNone/>
              <a:defRPr b="1" sz="2100"/>
            </a:lvl8pPr>
            <a:lvl9pPr indent="-228600" lvl="8" marL="4114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80"/>
              <a:buNone/>
              <a:defRPr b="1" sz="2100"/>
            </a:lvl9pPr>
          </a:lstStyle>
          <a:p/>
        </p:txBody>
      </p:sp>
      <p:sp>
        <p:nvSpPr>
          <p:cNvPr id="59" name="Google Shape;59;p43"/>
          <p:cNvSpPr txBox="1"/>
          <p:nvPr>
            <p:ph idx="2" type="body"/>
          </p:nvPr>
        </p:nvSpPr>
        <p:spPr>
          <a:xfrm>
            <a:off x="1218883" y="2717800"/>
            <a:ext cx="5078677" cy="34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>
            <a:noAutofit/>
          </a:bodyPr>
          <a:lstStyle>
            <a:lvl1pPr indent="-406400" lvl="0" marL="4572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2800"/>
              <a:buChar char="•"/>
              <a:defRPr sz="2800"/>
            </a:lvl1pPr>
            <a:lvl2pPr indent="-350519" lvl="1" marL="914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920"/>
              <a:buChar char="•"/>
              <a:defRPr sz="2400"/>
            </a:lvl2pPr>
            <a:lvl3pPr indent="-330200" lvl="2" marL="1371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2000"/>
            </a:lvl3pPr>
            <a:lvl4pPr indent="-330200" lvl="3" marL="1828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2000"/>
            </a:lvl4pPr>
            <a:lvl5pPr indent="-330200" lvl="4" marL="2286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2000"/>
            </a:lvl5pPr>
            <a:lvl6pPr indent="-3302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2000"/>
            </a:lvl6pPr>
            <a:lvl7pPr indent="-330200" lvl="6" marL="3200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2000"/>
            </a:lvl7pPr>
            <a:lvl8pPr indent="-330200" lvl="7" marL="3657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2000"/>
            </a:lvl8pPr>
            <a:lvl9pPr indent="-330200" lvl="8" marL="4114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2000"/>
            </a:lvl9pPr>
          </a:lstStyle>
          <a:p/>
        </p:txBody>
      </p:sp>
      <p:sp>
        <p:nvSpPr>
          <p:cNvPr id="60" name="Google Shape;60;p43"/>
          <p:cNvSpPr txBox="1"/>
          <p:nvPr>
            <p:ph idx="3" type="body"/>
          </p:nvPr>
        </p:nvSpPr>
        <p:spPr>
          <a:xfrm>
            <a:off x="6496644" y="1701800"/>
            <a:ext cx="508274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875" spcFirstLastPara="1" rIns="121875" wrap="square" tIns="6092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2800" cap="none">
                <a:solidFill>
                  <a:schemeClr val="accen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60"/>
              <a:buNone/>
              <a:defRPr b="1" sz="2700"/>
            </a:lvl2pPr>
            <a:lvl3pPr indent="-228600" lvl="2" marL="1371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920"/>
              <a:buNone/>
              <a:defRPr b="1" sz="2400"/>
            </a:lvl3pPr>
            <a:lvl4pPr indent="-228600" lvl="3" marL="1828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80"/>
              <a:buNone/>
              <a:defRPr b="1" sz="2100"/>
            </a:lvl4pPr>
            <a:lvl5pPr indent="-228600" lvl="4" marL="2286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80"/>
              <a:buNone/>
              <a:defRPr b="1" sz="2100"/>
            </a:lvl5pPr>
            <a:lvl6pPr indent="-2286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80"/>
              <a:buNone/>
              <a:defRPr b="1" sz="2100"/>
            </a:lvl6pPr>
            <a:lvl7pPr indent="-228600" lvl="6" marL="3200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80"/>
              <a:buNone/>
              <a:defRPr b="1" sz="2100"/>
            </a:lvl7pPr>
            <a:lvl8pPr indent="-228600" lvl="7" marL="3657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80"/>
              <a:buNone/>
              <a:defRPr b="1" sz="2100"/>
            </a:lvl8pPr>
            <a:lvl9pPr indent="-228600" lvl="8" marL="4114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80"/>
              <a:buNone/>
              <a:defRPr b="1" sz="2100"/>
            </a:lvl9pPr>
          </a:lstStyle>
          <a:p/>
        </p:txBody>
      </p:sp>
      <p:sp>
        <p:nvSpPr>
          <p:cNvPr id="61" name="Google Shape;61;p43"/>
          <p:cNvSpPr txBox="1"/>
          <p:nvPr>
            <p:ph idx="4" type="body"/>
          </p:nvPr>
        </p:nvSpPr>
        <p:spPr>
          <a:xfrm>
            <a:off x="6500707" y="2717800"/>
            <a:ext cx="5078677" cy="34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>
            <a:noAutofit/>
          </a:bodyPr>
          <a:lstStyle>
            <a:lvl1pPr indent="-406400" lvl="0" marL="4572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2800"/>
              <a:buChar char="•"/>
              <a:defRPr sz="2800"/>
            </a:lvl1pPr>
            <a:lvl2pPr indent="-350519" lvl="1" marL="914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920"/>
              <a:buChar char="•"/>
              <a:defRPr sz="2400"/>
            </a:lvl2pPr>
            <a:lvl3pPr indent="-330200" lvl="2" marL="1371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2000"/>
            </a:lvl3pPr>
            <a:lvl4pPr indent="-330200" lvl="3" marL="1828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2000"/>
            </a:lvl4pPr>
            <a:lvl5pPr indent="-330200" lvl="4" marL="2286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2000"/>
            </a:lvl5pPr>
            <a:lvl6pPr indent="-3302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2000"/>
            </a:lvl6pPr>
            <a:lvl7pPr indent="-330200" lvl="6" marL="3200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2000"/>
            </a:lvl7pPr>
            <a:lvl8pPr indent="-330200" lvl="7" marL="3657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2000"/>
            </a:lvl8pPr>
            <a:lvl9pPr indent="-330200" lvl="8" marL="4114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2000"/>
            </a:lvl9pPr>
          </a:lstStyle>
          <a:p/>
        </p:txBody>
      </p:sp>
      <p:sp>
        <p:nvSpPr>
          <p:cNvPr id="62" name="Google Shape;62;p43"/>
          <p:cNvSpPr txBox="1"/>
          <p:nvPr>
            <p:ph idx="10" type="dt"/>
          </p:nvPr>
        </p:nvSpPr>
        <p:spPr>
          <a:xfrm>
            <a:off x="1218882" y="6356352"/>
            <a:ext cx="22346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43"/>
          <p:cNvSpPr txBox="1"/>
          <p:nvPr>
            <p:ph idx="11" type="ftr"/>
          </p:nvPr>
        </p:nvSpPr>
        <p:spPr>
          <a:xfrm>
            <a:off x="3453501" y="6356352"/>
            <a:ext cx="528182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43"/>
          <p:cNvSpPr txBox="1"/>
          <p:nvPr>
            <p:ph idx="12" type="sldNum"/>
          </p:nvPr>
        </p:nvSpPr>
        <p:spPr>
          <a:xfrm>
            <a:off x="10563649" y="6356352"/>
            <a:ext cx="101573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4"/>
          <p:cNvSpPr txBox="1"/>
          <p:nvPr>
            <p:ph type="title"/>
          </p:nvPr>
        </p:nvSpPr>
        <p:spPr>
          <a:xfrm>
            <a:off x="1218883" y="274637"/>
            <a:ext cx="10360501" cy="1223963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875" spcFirstLastPara="1" rIns="121875" wrap="square" tIns="6092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44"/>
          <p:cNvSpPr txBox="1"/>
          <p:nvPr>
            <p:ph idx="10" type="dt"/>
          </p:nvPr>
        </p:nvSpPr>
        <p:spPr>
          <a:xfrm>
            <a:off x="1218882" y="6356352"/>
            <a:ext cx="22346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44"/>
          <p:cNvSpPr txBox="1"/>
          <p:nvPr>
            <p:ph idx="11" type="ftr"/>
          </p:nvPr>
        </p:nvSpPr>
        <p:spPr>
          <a:xfrm>
            <a:off x="3453501" y="6356352"/>
            <a:ext cx="528182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44"/>
          <p:cNvSpPr txBox="1"/>
          <p:nvPr>
            <p:ph idx="12" type="sldNum"/>
          </p:nvPr>
        </p:nvSpPr>
        <p:spPr>
          <a:xfrm>
            <a:off x="10563649" y="6356352"/>
            <a:ext cx="101573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45"/>
          <p:cNvSpPr txBox="1"/>
          <p:nvPr>
            <p:ph idx="10" type="dt"/>
          </p:nvPr>
        </p:nvSpPr>
        <p:spPr>
          <a:xfrm>
            <a:off x="1218882" y="6356352"/>
            <a:ext cx="22346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45"/>
          <p:cNvSpPr txBox="1"/>
          <p:nvPr>
            <p:ph idx="11" type="ftr"/>
          </p:nvPr>
        </p:nvSpPr>
        <p:spPr>
          <a:xfrm>
            <a:off x="3453501" y="6356352"/>
            <a:ext cx="528182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45"/>
          <p:cNvSpPr txBox="1"/>
          <p:nvPr>
            <p:ph idx="12" type="sldNum"/>
          </p:nvPr>
        </p:nvSpPr>
        <p:spPr>
          <a:xfrm>
            <a:off x="10563649" y="6356352"/>
            <a:ext cx="101573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46"/>
          <p:cNvSpPr txBox="1"/>
          <p:nvPr>
            <p:ph type="title"/>
          </p:nvPr>
        </p:nvSpPr>
        <p:spPr>
          <a:xfrm>
            <a:off x="1218882" y="1701800"/>
            <a:ext cx="4062942" cy="2438400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875" spcFirstLastPara="1" rIns="121875" wrap="square" tIns="6092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alibri"/>
              <a:buNone/>
              <a:defRPr b="0" sz="2800" cap="none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46"/>
          <p:cNvSpPr txBox="1"/>
          <p:nvPr>
            <p:ph idx="1" type="body"/>
          </p:nvPr>
        </p:nvSpPr>
        <p:spPr>
          <a:xfrm>
            <a:off x="1218882" y="4241800"/>
            <a:ext cx="4062942" cy="19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2000"/>
              <a:buNone/>
              <a:defRPr sz="2000"/>
            </a:lvl1pPr>
            <a:lvl2pPr indent="-228600" lvl="1" marL="914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280"/>
              <a:buNone/>
              <a:defRPr sz="1600"/>
            </a:lvl2pPr>
            <a:lvl3pPr indent="-228600" lvl="2" marL="1371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040"/>
              <a:buNone/>
              <a:defRPr sz="1300"/>
            </a:lvl3pPr>
            <a:lvl4pPr indent="-228600" lvl="3" marL="1828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960"/>
              <a:buNone/>
              <a:defRPr sz="1200"/>
            </a:lvl4pPr>
            <a:lvl5pPr indent="-228600" lvl="4" marL="2286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960"/>
              <a:buNone/>
              <a:defRPr sz="1200"/>
            </a:lvl5pPr>
            <a:lvl6pPr indent="-2286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960"/>
              <a:buNone/>
              <a:defRPr sz="1200"/>
            </a:lvl6pPr>
            <a:lvl7pPr indent="-228600" lvl="6" marL="3200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960"/>
              <a:buNone/>
              <a:defRPr sz="1200"/>
            </a:lvl7pPr>
            <a:lvl8pPr indent="-228600" lvl="7" marL="3657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960"/>
              <a:buNone/>
              <a:defRPr sz="1200"/>
            </a:lvl8pPr>
            <a:lvl9pPr indent="-228600" lvl="8" marL="4114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960"/>
              <a:buNone/>
              <a:defRPr sz="1200"/>
            </a:lvl9pPr>
          </a:lstStyle>
          <a:p/>
        </p:txBody>
      </p:sp>
      <p:sp>
        <p:nvSpPr>
          <p:cNvPr id="77" name="Google Shape;77;p46"/>
          <p:cNvSpPr txBox="1"/>
          <p:nvPr>
            <p:ph idx="2" type="body"/>
          </p:nvPr>
        </p:nvSpPr>
        <p:spPr>
          <a:xfrm>
            <a:off x="5484971" y="584200"/>
            <a:ext cx="6094413" cy="55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>
            <a:normAutofit/>
          </a:bodyPr>
          <a:lstStyle>
            <a:lvl1pPr indent="-406400" lvl="0" marL="4572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2800"/>
              <a:buChar char="•"/>
              <a:defRPr sz="2800"/>
            </a:lvl1pPr>
            <a:lvl2pPr indent="-350519" lvl="1" marL="914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920"/>
              <a:buChar char="•"/>
              <a:defRPr sz="2400"/>
            </a:lvl2pPr>
            <a:lvl3pPr indent="-330200" lvl="2" marL="1371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2000"/>
            </a:lvl3pPr>
            <a:lvl4pPr indent="-330200" lvl="3" marL="1828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2000"/>
            </a:lvl4pPr>
            <a:lvl5pPr indent="-330200" lvl="4" marL="2286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2000"/>
            </a:lvl5pPr>
            <a:lvl6pPr indent="-3302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2000"/>
            </a:lvl6pPr>
            <a:lvl7pPr indent="-330200" lvl="6" marL="3200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2000"/>
            </a:lvl7pPr>
            <a:lvl8pPr indent="-330200" lvl="7" marL="3657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2000"/>
            </a:lvl8pPr>
            <a:lvl9pPr indent="-330200" lvl="8" marL="4114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2000"/>
            </a:lvl9pPr>
          </a:lstStyle>
          <a:p/>
        </p:txBody>
      </p:sp>
      <p:sp>
        <p:nvSpPr>
          <p:cNvPr id="78" name="Google Shape;78;p46"/>
          <p:cNvSpPr txBox="1"/>
          <p:nvPr>
            <p:ph idx="10" type="dt"/>
          </p:nvPr>
        </p:nvSpPr>
        <p:spPr>
          <a:xfrm>
            <a:off x="1218882" y="6356352"/>
            <a:ext cx="22346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46"/>
          <p:cNvSpPr txBox="1"/>
          <p:nvPr>
            <p:ph idx="11" type="ftr"/>
          </p:nvPr>
        </p:nvSpPr>
        <p:spPr>
          <a:xfrm>
            <a:off x="3453501" y="6356352"/>
            <a:ext cx="528182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46"/>
          <p:cNvSpPr txBox="1"/>
          <p:nvPr>
            <p:ph idx="12" type="sldNum"/>
          </p:nvPr>
        </p:nvSpPr>
        <p:spPr>
          <a:xfrm>
            <a:off x="10563649" y="6356352"/>
            <a:ext cx="101573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47"/>
          <p:cNvSpPr txBox="1"/>
          <p:nvPr>
            <p:ph type="title"/>
          </p:nvPr>
        </p:nvSpPr>
        <p:spPr>
          <a:xfrm>
            <a:off x="1218882" y="1701800"/>
            <a:ext cx="4062942" cy="2438400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875" spcFirstLastPara="1" rIns="121875" wrap="square" tIns="6092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alibri"/>
              <a:buNone/>
              <a:defRPr b="0" sz="2800" cap="none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47"/>
          <p:cNvSpPr txBox="1"/>
          <p:nvPr>
            <p:ph idx="1" type="body"/>
          </p:nvPr>
        </p:nvSpPr>
        <p:spPr>
          <a:xfrm>
            <a:off x="1218882" y="4241800"/>
            <a:ext cx="4062942" cy="19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2000"/>
              <a:buNone/>
              <a:defRPr sz="2000"/>
            </a:lvl1pPr>
            <a:lvl2pPr indent="-228600" lvl="1" marL="914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280"/>
              <a:buNone/>
              <a:defRPr sz="1600"/>
            </a:lvl2pPr>
            <a:lvl3pPr indent="-228600" lvl="2" marL="1371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040"/>
              <a:buNone/>
              <a:defRPr sz="1300"/>
            </a:lvl3pPr>
            <a:lvl4pPr indent="-228600" lvl="3" marL="1828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960"/>
              <a:buNone/>
              <a:defRPr sz="1200"/>
            </a:lvl4pPr>
            <a:lvl5pPr indent="-228600" lvl="4" marL="2286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960"/>
              <a:buNone/>
              <a:defRPr sz="1200"/>
            </a:lvl5pPr>
            <a:lvl6pPr indent="-2286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960"/>
              <a:buNone/>
              <a:defRPr sz="1200"/>
            </a:lvl6pPr>
            <a:lvl7pPr indent="-228600" lvl="6" marL="3200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960"/>
              <a:buNone/>
              <a:defRPr sz="1200"/>
            </a:lvl7pPr>
            <a:lvl8pPr indent="-228600" lvl="7" marL="3657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960"/>
              <a:buNone/>
              <a:defRPr sz="1200"/>
            </a:lvl8pPr>
            <a:lvl9pPr indent="-228600" lvl="8" marL="4114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960"/>
              <a:buNone/>
              <a:defRPr sz="1200"/>
            </a:lvl9pPr>
          </a:lstStyle>
          <a:p/>
        </p:txBody>
      </p:sp>
      <p:sp>
        <p:nvSpPr>
          <p:cNvPr descr="An empty placeholder to add an image. Click on the placeholder and select the image that you wish to add." id="84" name="Google Shape;84;p47"/>
          <p:cNvSpPr/>
          <p:nvPr>
            <p:ph idx="2" type="pic"/>
          </p:nvPr>
        </p:nvSpPr>
        <p:spPr>
          <a:xfrm>
            <a:off x="5484971" y="584200"/>
            <a:ext cx="6094413" cy="5588000"/>
          </a:xfrm>
          <a:prstGeom prst="rect">
            <a:avLst/>
          </a:prstGeom>
          <a:noFill/>
          <a:ln cap="flat" cmpd="sng" w="1270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85" name="Google Shape;85;p47"/>
          <p:cNvSpPr txBox="1"/>
          <p:nvPr>
            <p:ph idx="10" type="dt"/>
          </p:nvPr>
        </p:nvSpPr>
        <p:spPr>
          <a:xfrm>
            <a:off x="1218882" y="6356352"/>
            <a:ext cx="22346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47"/>
          <p:cNvSpPr txBox="1"/>
          <p:nvPr>
            <p:ph idx="11" type="ftr"/>
          </p:nvPr>
        </p:nvSpPr>
        <p:spPr>
          <a:xfrm>
            <a:off x="3453501" y="6356352"/>
            <a:ext cx="528182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47"/>
          <p:cNvSpPr txBox="1"/>
          <p:nvPr>
            <p:ph idx="12" type="sldNum"/>
          </p:nvPr>
        </p:nvSpPr>
        <p:spPr>
          <a:xfrm>
            <a:off x="10563649" y="6356352"/>
            <a:ext cx="101573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00000"/>
            </a:gs>
            <a:gs pos="85000">
              <a:srgbClr val="0D172F"/>
            </a:gs>
            <a:gs pos="100000">
              <a:srgbClr val="122041"/>
            </a:gs>
          </a:gsLst>
          <a:lin ang="3600000" scaled="0"/>
        </a:gra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38"/>
          <p:cNvGrpSpPr/>
          <p:nvPr/>
        </p:nvGrpSpPr>
        <p:grpSpPr>
          <a:xfrm>
            <a:off x="-15870" y="-3174"/>
            <a:ext cx="819993" cy="5229225"/>
            <a:chOff x="-11906" y="-2381"/>
            <a:chExt cx="615155" cy="3921919"/>
          </a:xfrm>
        </p:grpSpPr>
        <p:sp>
          <p:nvSpPr>
            <p:cNvPr id="11" name="Google Shape;11;p38"/>
            <p:cNvSpPr/>
            <p:nvPr/>
          </p:nvSpPr>
          <p:spPr>
            <a:xfrm>
              <a:off x="-9526" y="0"/>
              <a:ext cx="612775" cy="3919538"/>
            </a:xfrm>
            <a:custGeom>
              <a:rect b="b" l="l" r="r" t="t"/>
              <a:pathLst>
                <a:path extrusionOk="0" h="3919538" w="612775">
                  <a:moveTo>
                    <a:pt x="0" y="3919538"/>
                  </a:moveTo>
                  <a:lnTo>
                    <a:pt x="612775" y="2984500"/>
                  </a:lnTo>
                  <a:lnTo>
                    <a:pt x="612775" y="0"/>
                  </a:lnTo>
                </a:path>
              </a:pathLst>
            </a:custGeom>
            <a:noFill/>
            <a:ln cap="flat" cmpd="sng" w="38100">
              <a:solidFill>
                <a:srgbClr val="00727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12;p38"/>
            <p:cNvSpPr/>
            <p:nvPr/>
          </p:nvSpPr>
          <p:spPr>
            <a:xfrm>
              <a:off x="-11906" y="0"/>
              <a:ext cx="410751" cy="3421856"/>
            </a:xfrm>
            <a:custGeom>
              <a:rect b="b" l="l" r="r" t="t"/>
              <a:pathLst>
                <a:path extrusionOk="0" h="3421856" w="410751">
                  <a:moveTo>
                    <a:pt x="0" y="3421856"/>
                  </a:moveTo>
                  <a:lnTo>
                    <a:pt x="410751" y="2798680"/>
                  </a:lnTo>
                  <a:lnTo>
                    <a:pt x="409575" y="0"/>
                  </a:lnTo>
                </a:path>
              </a:pathLst>
            </a:custGeom>
            <a:noFill/>
            <a:ln cap="flat" cmpd="sng" w="28575">
              <a:solidFill>
                <a:srgbClr val="00727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13;p38"/>
            <p:cNvSpPr/>
            <p:nvPr/>
          </p:nvSpPr>
          <p:spPr>
            <a:xfrm>
              <a:off x="-7144" y="-2381"/>
              <a:ext cx="238919" cy="2976561"/>
            </a:xfrm>
            <a:custGeom>
              <a:rect b="b" l="l" r="r" t="t"/>
              <a:pathLst>
                <a:path extrusionOk="0" h="2976561" w="238919">
                  <a:moveTo>
                    <a:pt x="0" y="2976561"/>
                  </a:moveTo>
                  <a:lnTo>
                    <a:pt x="238919" y="2616170"/>
                  </a:lnTo>
                  <a:cubicBezTo>
                    <a:pt x="238654" y="1744113"/>
                    <a:pt x="238390" y="872057"/>
                    <a:pt x="238125" y="0"/>
                  </a:cubicBezTo>
                </a:path>
              </a:pathLst>
            </a:custGeom>
            <a:noFill/>
            <a:ln cap="flat" cmpd="sng" w="25400">
              <a:solidFill>
                <a:srgbClr val="004C4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" name="Google Shape;14;p38"/>
          <p:cNvSpPr txBox="1"/>
          <p:nvPr>
            <p:ph type="title"/>
          </p:nvPr>
        </p:nvSpPr>
        <p:spPr>
          <a:xfrm>
            <a:off x="1218883" y="274637"/>
            <a:ext cx="10360501" cy="1223963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875" spcFirstLastPara="1" rIns="121875" wrap="square" tIns="6092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  <a:defRPr b="0" i="0" sz="3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" name="Google Shape;15;p38"/>
          <p:cNvSpPr txBox="1"/>
          <p:nvPr>
            <p:ph idx="1" type="body"/>
          </p:nvPr>
        </p:nvSpPr>
        <p:spPr>
          <a:xfrm>
            <a:off x="1218883" y="1701797"/>
            <a:ext cx="10360501" cy="4462272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0519" lvl="1" marL="9144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" name="Google Shape;16;p38"/>
          <p:cNvSpPr txBox="1"/>
          <p:nvPr>
            <p:ph idx="10" type="dt"/>
          </p:nvPr>
        </p:nvSpPr>
        <p:spPr>
          <a:xfrm>
            <a:off x="1218882" y="6356352"/>
            <a:ext cx="22346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" name="Google Shape;17;p38"/>
          <p:cNvSpPr txBox="1"/>
          <p:nvPr>
            <p:ph idx="11" type="ftr"/>
          </p:nvPr>
        </p:nvSpPr>
        <p:spPr>
          <a:xfrm>
            <a:off x="3453501" y="6356352"/>
            <a:ext cx="528182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" name="Google Shape;18;p38"/>
          <p:cNvSpPr txBox="1"/>
          <p:nvPr>
            <p:ph idx="12" type="sldNum"/>
          </p:nvPr>
        </p:nvSpPr>
        <p:spPr>
          <a:xfrm>
            <a:off x="10563649" y="6356352"/>
            <a:ext cx="101573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2160">
          <p15:clr>
            <a:srgbClr val="F26B43"/>
          </p15:clr>
        </p15:guide>
        <p15:guide id="2" pos="3839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s://github.com/BrandonRadzom/pyiu" TargetMode="External"/><Relationship Id="rId4" Type="http://schemas.openxmlformats.org/officeDocument/2006/relationships/image" Target="../media/image15.png"/><Relationship Id="rId5" Type="http://schemas.openxmlformats.org/officeDocument/2006/relationships/image" Target="../media/image7.png"/><Relationship Id="rId6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Relationship Id="rId4" Type="http://schemas.openxmlformats.org/officeDocument/2006/relationships/image" Target="../media/image16.png"/><Relationship Id="rId11" Type="http://schemas.openxmlformats.org/officeDocument/2006/relationships/image" Target="../media/image34.png"/><Relationship Id="rId10" Type="http://schemas.openxmlformats.org/officeDocument/2006/relationships/image" Target="../media/image47.png"/><Relationship Id="rId12" Type="http://schemas.openxmlformats.org/officeDocument/2006/relationships/image" Target="../media/image29.png"/><Relationship Id="rId9" Type="http://schemas.openxmlformats.org/officeDocument/2006/relationships/image" Target="../media/image17.png"/><Relationship Id="rId5" Type="http://schemas.openxmlformats.org/officeDocument/2006/relationships/image" Target="../media/image19.png"/><Relationship Id="rId6" Type="http://schemas.openxmlformats.org/officeDocument/2006/relationships/image" Target="../media/image18.png"/><Relationship Id="rId7" Type="http://schemas.openxmlformats.org/officeDocument/2006/relationships/image" Target="../media/image54.png"/><Relationship Id="rId8" Type="http://schemas.openxmlformats.org/officeDocument/2006/relationships/image" Target="../media/image21.png"/></Relationships>
</file>

<file path=ppt/slides/_rels/slide11.xml.rels><?xml version="1.0" encoding="UTF-8" standalone="yes"?><Relationships xmlns="http://schemas.openxmlformats.org/package/2006/relationships"><Relationship Id="rId11" Type="http://schemas.openxmlformats.org/officeDocument/2006/relationships/image" Target="../media/image34.png"/><Relationship Id="rId10" Type="http://schemas.openxmlformats.org/officeDocument/2006/relationships/image" Target="../media/image47.png"/><Relationship Id="rId13" Type="http://schemas.openxmlformats.org/officeDocument/2006/relationships/image" Target="../media/image35.png"/><Relationship Id="rId1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Relationship Id="rId4" Type="http://schemas.openxmlformats.org/officeDocument/2006/relationships/image" Target="../media/image16.png"/><Relationship Id="rId9" Type="http://schemas.openxmlformats.org/officeDocument/2006/relationships/image" Target="../media/image17.png"/><Relationship Id="rId14" Type="http://schemas.openxmlformats.org/officeDocument/2006/relationships/image" Target="../media/image36.png"/><Relationship Id="rId5" Type="http://schemas.openxmlformats.org/officeDocument/2006/relationships/image" Target="../media/image19.png"/><Relationship Id="rId6" Type="http://schemas.openxmlformats.org/officeDocument/2006/relationships/image" Target="../media/image18.png"/><Relationship Id="rId7" Type="http://schemas.openxmlformats.org/officeDocument/2006/relationships/image" Target="../media/image54.png"/><Relationship Id="rId8" Type="http://schemas.openxmlformats.org/officeDocument/2006/relationships/image" Target="../media/image2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Relationship Id="rId4" Type="http://schemas.openxmlformats.org/officeDocument/2006/relationships/image" Target="../media/image37.png"/><Relationship Id="rId5" Type="http://schemas.openxmlformats.org/officeDocument/2006/relationships/image" Target="../media/image41.png"/><Relationship Id="rId6" Type="http://schemas.openxmlformats.org/officeDocument/2006/relationships/image" Target="../media/image39.png"/><Relationship Id="rId7" Type="http://schemas.openxmlformats.org/officeDocument/2006/relationships/image" Target="../media/image4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Relationship Id="rId4" Type="http://schemas.openxmlformats.org/officeDocument/2006/relationships/image" Target="../media/image4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colab.research.google.com/" TargetMode="External"/><Relationship Id="rId4" Type="http://schemas.openxmlformats.org/officeDocument/2006/relationships/image" Target="../media/image66.png"/><Relationship Id="rId5" Type="http://schemas.openxmlformats.org/officeDocument/2006/relationships/image" Target="../media/image4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github.com/BrandonRadzom/pyiu" TargetMode="External"/><Relationship Id="rId4" Type="http://schemas.openxmlformats.org/officeDocument/2006/relationships/image" Target="../media/image15.png"/><Relationship Id="rId5" Type="http://schemas.openxmlformats.org/officeDocument/2006/relationships/image" Target="../media/image7.png"/><Relationship Id="rId6" Type="http://schemas.openxmlformats.org/officeDocument/2006/relationships/image" Target="../media/image6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7.gif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www.kaggle.com/" TargetMode="External"/><Relationship Id="rId4" Type="http://schemas.openxmlformats.org/officeDocument/2006/relationships/image" Target="../media/image5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replit.com/" TargetMode="External"/><Relationship Id="rId4" Type="http://schemas.openxmlformats.org/officeDocument/2006/relationships/image" Target="../media/image52.png"/><Relationship Id="rId5" Type="http://schemas.openxmlformats.org/officeDocument/2006/relationships/image" Target="../media/image5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.png"/><Relationship Id="rId4" Type="http://schemas.openxmlformats.org/officeDocument/2006/relationships/image" Target="../media/image5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www.anaconda.com/products/distribution" TargetMode="External"/><Relationship Id="rId4" Type="http://schemas.openxmlformats.org/officeDocument/2006/relationships/image" Target="../media/image2.png"/><Relationship Id="rId5" Type="http://schemas.openxmlformats.org/officeDocument/2006/relationships/image" Target="../media/image5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65.png"/><Relationship Id="rId4" Type="http://schemas.openxmlformats.org/officeDocument/2006/relationships/image" Target="../media/image62.png"/><Relationship Id="rId5" Type="http://schemas.openxmlformats.org/officeDocument/2006/relationships/image" Target="../media/image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.png"/><Relationship Id="rId4" Type="http://schemas.openxmlformats.org/officeDocument/2006/relationships/image" Target="../media/image6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8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Relationship Id="rId4" Type="http://schemas.openxmlformats.org/officeDocument/2006/relationships/image" Target="../media/image53.png"/><Relationship Id="rId11" Type="http://schemas.openxmlformats.org/officeDocument/2006/relationships/image" Target="../media/image56.png"/><Relationship Id="rId10" Type="http://schemas.openxmlformats.org/officeDocument/2006/relationships/image" Target="../media/image20.png"/><Relationship Id="rId12" Type="http://schemas.openxmlformats.org/officeDocument/2006/relationships/image" Target="../media/image46.png"/><Relationship Id="rId9" Type="http://schemas.openxmlformats.org/officeDocument/2006/relationships/image" Target="../media/image45.jpg"/><Relationship Id="rId5" Type="http://schemas.openxmlformats.org/officeDocument/2006/relationships/image" Target="../media/image9.png"/><Relationship Id="rId6" Type="http://schemas.openxmlformats.org/officeDocument/2006/relationships/image" Target="../media/image8.png"/><Relationship Id="rId7" Type="http://schemas.openxmlformats.org/officeDocument/2006/relationships/image" Target="../media/image5.png"/><Relationship Id="rId8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hyperlink" Target="https://docs.python.org/3/" TargetMode="External"/><Relationship Id="rId5" Type="http://schemas.openxmlformats.org/officeDocument/2006/relationships/image" Target="../media/image2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Relationship Id="rId4" Type="http://schemas.openxmlformats.org/officeDocument/2006/relationships/image" Target="../media/image2.png"/><Relationship Id="rId11" Type="http://schemas.openxmlformats.org/officeDocument/2006/relationships/image" Target="../media/image22.png"/><Relationship Id="rId10" Type="http://schemas.openxmlformats.org/officeDocument/2006/relationships/image" Target="../media/image51.png"/><Relationship Id="rId12" Type="http://schemas.openxmlformats.org/officeDocument/2006/relationships/image" Target="../media/image32.png"/><Relationship Id="rId9" Type="http://schemas.openxmlformats.org/officeDocument/2006/relationships/image" Target="../media/image12.png"/><Relationship Id="rId5" Type="http://schemas.openxmlformats.org/officeDocument/2006/relationships/image" Target="../media/image24.png"/><Relationship Id="rId6" Type="http://schemas.openxmlformats.org/officeDocument/2006/relationships/image" Target="../media/image10.png"/><Relationship Id="rId7" Type="http://schemas.openxmlformats.org/officeDocument/2006/relationships/image" Target="../media/image13.png"/><Relationship Id="rId8" Type="http://schemas.openxmlformats.org/officeDocument/2006/relationships/image" Target="../media/image3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Relationship Id="rId4" Type="http://schemas.openxmlformats.org/officeDocument/2006/relationships/image" Target="../media/image16.png"/><Relationship Id="rId11" Type="http://schemas.openxmlformats.org/officeDocument/2006/relationships/image" Target="../media/image34.png"/><Relationship Id="rId10" Type="http://schemas.openxmlformats.org/officeDocument/2006/relationships/image" Target="../media/image47.png"/><Relationship Id="rId9" Type="http://schemas.openxmlformats.org/officeDocument/2006/relationships/image" Target="../media/image17.png"/><Relationship Id="rId5" Type="http://schemas.openxmlformats.org/officeDocument/2006/relationships/image" Target="../media/image19.png"/><Relationship Id="rId6" Type="http://schemas.openxmlformats.org/officeDocument/2006/relationships/image" Target="../media/image18.png"/><Relationship Id="rId7" Type="http://schemas.openxmlformats.org/officeDocument/2006/relationships/image" Target="../media/image54.png"/><Relationship Id="rId8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50"/>
          <p:cNvSpPr txBox="1"/>
          <p:nvPr>
            <p:ph type="title"/>
          </p:nvPr>
        </p:nvSpPr>
        <p:spPr>
          <a:xfrm>
            <a:off x="1218875" y="274625"/>
            <a:ext cx="10360500" cy="862200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875" spcFirstLastPara="1" rIns="121875" wrap="square" tIns="609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 sz="4000">
                <a:latin typeface="Quattrocento Sans"/>
                <a:ea typeface="Quattrocento Sans"/>
                <a:cs typeface="Quattrocento Sans"/>
                <a:sym typeface="Quattrocento Sans"/>
              </a:rPr>
              <a:t>Pre-Workshop Instructions</a:t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05" name="Google Shape;105;p50"/>
          <p:cNvSpPr txBox="1"/>
          <p:nvPr>
            <p:ph idx="1" type="body"/>
          </p:nvPr>
        </p:nvSpPr>
        <p:spPr>
          <a:xfrm>
            <a:off x="895350" y="1237600"/>
            <a:ext cx="6839100" cy="49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>
            <a:normAutofit/>
          </a:bodyPr>
          <a:lstStyle/>
          <a:p>
            <a:pPr indent="-514350" lvl="0" marL="62865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2800"/>
              <a:buFont typeface="Quattrocento Sans"/>
              <a:buAutoNum type="arabicPeriod"/>
            </a:pPr>
            <a:r>
              <a:rPr lang="en-US">
                <a:latin typeface="Quattrocento Sans"/>
                <a:ea typeface="Quattrocento Sans"/>
                <a:cs typeface="Quattrocento Sans"/>
                <a:sym typeface="Quattrocento Sans"/>
              </a:rPr>
              <a:t>Navigate to </a:t>
            </a:r>
            <a:r>
              <a:rPr lang="en-US" u="sng">
                <a:solidFill>
                  <a:schemeClr val="hlink"/>
                </a:solidFill>
                <a:latin typeface="Quattrocento Sans"/>
                <a:ea typeface="Quattrocento Sans"/>
                <a:cs typeface="Quattrocento Sans"/>
                <a:sym typeface="Quattrocento Sans"/>
                <a:hlinkClick r:id="rId3"/>
              </a:rPr>
              <a:t>github.com/BrandonRadzom/pyiu</a:t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514350" lvl="0" marL="62865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2800"/>
              <a:buFont typeface="Quattrocento Sans"/>
              <a:buAutoNum type="arabicPeriod"/>
            </a:pPr>
            <a:r>
              <a:rPr lang="en-US">
                <a:latin typeface="Quattrocento Sans"/>
                <a:ea typeface="Quattrocento Sans"/>
                <a:cs typeface="Quattrocento Sans"/>
                <a:sym typeface="Quattrocento Sans"/>
              </a:rPr>
              <a:t>Click on “crash-course”, then “demos”</a:t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514350" lvl="0" marL="62865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2800"/>
              <a:buFont typeface="Quattrocento Sans"/>
              <a:buAutoNum type="arabicPeriod"/>
            </a:pPr>
            <a:r>
              <a:rPr lang="en-US">
                <a:latin typeface="Quattrocento Sans"/>
                <a:ea typeface="Quattrocento Sans"/>
                <a:cs typeface="Quattrocento Sans"/>
                <a:sym typeface="Quattrocento Sans"/>
              </a:rPr>
              <a:t>Click on “hr_diagram_demo.ipynb”, press the three dots in the top right corner and click “Download”</a:t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514350" lvl="0" marL="62865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2800"/>
              <a:buFont typeface="Quattrocento Sans"/>
              <a:buAutoNum type="arabicPeriod"/>
            </a:pPr>
            <a:r>
              <a:rPr lang="en-US">
                <a:latin typeface="Quattrocento Sans"/>
                <a:ea typeface="Quattrocento Sans"/>
                <a:cs typeface="Quattrocento Sans"/>
                <a:sym typeface="Quattrocento Sans"/>
              </a:rPr>
              <a:t>Upload this file to your Google Drive, and double-click it. This will open Colab!</a:t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514350" lvl="0" marL="62865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2800"/>
              <a:buFont typeface="Quattrocento Sans"/>
              <a:buAutoNum type="arabicPeriod"/>
            </a:pPr>
            <a:r>
              <a:rPr lang="en-US">
                <a:latin typeface="Quattrocento Sans"/>
                <a:ea typeface="Quattrocento Sans"/>
                <a:cs typeface="Quattrocento Sans"/>
                <a:sym typeface="Quattrocento Sans"/>
              </a:rPr>
              <a:t>You’re now ready to code with us!</a:t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06" name="Google Shape;106;p50"/>
          <p:cNvPicPr preferRelativeResize="0"/>
          <p:nvPr/>
        </p:nvPicPr>
        <p:blipFill rotWithShape="1">
          <a:blip r:embed="rId4">
            <a:alphaModFix/>
          </a:blip>
          <a:srcRect b="0" l="71153" r="0" t="0"/>
          <a:stretch/>
        </p:blipFill>
        <p:spPr>
          <a:xfrm>
            <a:off x="9122724" y="2197500"/>
            <a:ext cx="2990002" cy="178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50"/>
          <p:cNvPicPr preferRelativeResize="0"/>
          <p:nvPr/>
        </p:nvPicPr>
        <p:blipFill rotWithShape="1">
          <a:blip r:embed="rId4">
            <a:alphaModFix/>
          </a:blip>
          <a:srcRect b="0" l="0" r="62349" t="0"/>
          <a:stretch/>
        </p:blipFill>
        <p:spPr>
          <a:xfrm>
            <a:off x="7734443" y="595500"/>
            <a:ext cx="3902526" cy="178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5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452425" y="3920375"/>
            <a:ext cx="2990000" cy="18421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5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886850" y="5914955"/>
            <a:ext cx="3619500" cy="71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9"/>
          <p:cNvSpPr txBox="1"/>
          <p:nvPr>
            <p:ph type="title"/>
          </p:nvPr>
        </p:nvSpPr>
        <p:spPr>
          <a:xfrm>
            <a:off x="1218872" y="274625"/>
            <a:ext cx="9787500" cy="1224000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875" spcFirstLastPara="1" rIns="121875" wrap="square" tIns="609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-US" sz="4200"/>
              <a:t>Where to write code in Python </a:t>
            </a:r>
            <a:endParaRPr sz="4200"/>
          </a:p>
        </p:txBody>
      </p:sp>
      <p:pic>
        <p:nvPicPr>
          <p:cNvPr descr="Logo&#10;&#10;Description automatically generated" id="207" name="Google Shape;207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276012" y="5867400"/>
            <a:ext cx="663848" cy="8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27750" y="2231150"/>
            <a:ext cx="3023601" cy="170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895825" y="4138812"/>
            <a:ext cx="1934500" cy="193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527800" y="2114276"/>
            <a:ext cx="1472373" cy="2036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320200" y="2125832"/>
            <a:ext cx="1472377" cy="20129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915850" y="2181833"/>
            <a:ext cx="1934500" cy="17994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915850" y="4517123"/>
            <a:ext cx="2210950" cy="147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9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6527800" y="4354112"/>
            <a:ext cx="1799425" cy="179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9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8451475" y="4546846"/>
            <a:ext cx="1402075" cy="14139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9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2314925" y="1895900"/>
            <a:ext cx="7243623" cy="42576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0"/>
          <p:cNvSpPr txBox="1"/>
          <p:nvPr>
            <p:ph type="title"/>
          </p:nvPr>
        </p:nvSpPr>
        <p:spPr>
          <a:xfrm>
            <a:off x="1218872" y="274625"/>
            <a:ext cx="9787500" cy="1224000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875" spcFirstLastPara="1" rIns="121875" wrap="square" tIns="609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-US" sz="4200"/>
              <a:t>Where to write code in Python </a:t>
            </a:r>
            <a:endParaRPr sz="4200"/>
          </a:p>
        </p:txBody>
      </p:sp>
      <p:pic>
        <p:nvPicPr>
          <p:cNvPr descr="Logo&#10;&#10;Description automatically generated" id="222" name="Google Shape;222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276012" y="5867400"/>
            <a:ext cx="663848" cy="8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27750" y="2231150"/>
            <a:ext cx="3023601" cy="170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895825" y="4138812"/>
            <a:ext cx="1934500" cy="193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1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527800" y="2114276"/>
            <a:ext cx="1472373" cy="2036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1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320200" y="2125832"/>
            <a:ext cx="1472377" cy="20129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1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915850" y="2181833"/>
            <a:ext cx="1934500" cy="17994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1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915850" y="4517123"/>
            <a:ext cx="2210950" cy="147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10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6527800" y="4354112"/>
            <a:ext cx="1799425" cy="179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10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8451475" y="4546846"/>
            <a:ext cx="1402075" cy="14139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10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2314925" y="1895900"/>
            <a:ext cx="7243623" cy="42576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10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1508750" y="1590050"/>
            <a:ext cx="8664324" cy="170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10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5223205" y="2734100"/>
            <a:ext cx="5626945" cy="372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2"/>
          <p:cNvSpPr txBox="1"/>
          <p:nvPr>
            <p:ph type="title"/>
          </p:nvPr>
        </p:nvSpPr>
        <p:spPr>
          <a:xfrm>
            <a:off x="1218872" y="274625"/>
            <a:ext cx="9787500" cy="1224000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875" spcFirstLastPara="1" rIns="121875" wrap="square" tIns="609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b="1" lang="en-US" sz="4200">
                <a:latin typeface="Quattrocento Sans"/>
                <a:ea typeface="Quattrocento Sans"/>
                <a:cs typeface="Quattrocento Sans"/>
                <a:sym typeface="Quattrocento Sans"/>
              </a:rPr>
              <a:t>Where to write code in Python </a:t>
            </a:r>
            <a:endParaRPr b="1" sz="42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39" name="Google Shape;239;p12"/>
          <p:cNvSpPr txBox="1"/>
          <p:nvPr>
            <p:ph idx="1" type="body"/>
          </p:nvPr>
        </p:nvSpPr>
        <p:spPr>
          <a:xfrm>
            <a:off x="1218875" y="1701800"/>
            <a:ext cx="9543600" cy="10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>
            <a:normAutofit/>
          </a:bodyPr>
          <a:lstStyle/>
          <a:p>
            <a:pPr indent="-4572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600"/>
              <a:buFont typeface="Quattrocento Sans"/>
              <a:buChar char="•"/>
            </a:pPr>
            <a:r>
              <a:rPr lang="en-US" sz="3600">
                <a:latin typeface="Quattrocento Sans"/>
                <a:ea typeface="Quattrocento Sans"/>
                <a:cs typeface="Quattrocento Sans"/>
                <a:sym typeface="Quattrocento Sans"/>
              </a:rPr>
              <a:t>IDEs: Integrated Development Environments</a:t>
            </a:r>
            <a:endParaRPr sz="36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descr="Logo&#10;&#10;Description automatically generated" id="240" name="Google Shape;240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276012" y="5867400"/>
            <a:ext cx="663848" cy="8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12500" y="2826400"/>
            <a:ext cx="1879299" cy="2178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250875" y="2826400"/>
            <a:ext cx="2178425" cy="217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1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429300" y="2901800"/>
            <a:ext cx="3747251" cy="1873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1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939325" y="2749400"/>
            <a:ext cx="2178427" cy="2178427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12"/>
          <p:cNvSpPr txBox="1"/>
          <p:nvPr/>
        </p:nvSpPr>
        <p:spPr>
          <a:xfrm>
            <a:off x="3250874" y="5004824"/>
            <a:ext cx="2178425" cy="108615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>
            <a:normAutofit fontScale="92500"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ct val="44226"/>
              <a:buFont typeface="Arial"/>
              <a:buNone/>
            </a:pPr>
            <a:r>
              <a:rPr b="0" i="0" lang="en-US" sz="4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PyCharm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12"/>
          <p:cNvSpPr txBox="1"/>
          <p:nvPr/>
        </p:nvSpPr>
        <p:spPr>
          <a:xfrm>
            <a:off x="9198400" y="4927827"/>
            <a:ext cx="2178425" cy="108615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>
            <a:normAutofit lnSpcReduction="10000"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</a:pPr>
            <a:r>
              <a:rPr b="0" i="0" lang="en-US" sz="4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VSCode</a:t>
            </a:r>
            <a:endParaRPr b="0" i="0" sz="4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3"/>
          <p:cNvSpPr txBox="1"/>
          <p:nvPr>
            <p:ph type="title"/>
          </p:nvPr>
        </p:nvSpPr>
        <p:spPr>
          <a:xfrm>
            <a:off x="914072" y="122225"/>
            <a:ext cx="9787500" cy="1224000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875" spcFirstLastPara="1" rIns="121875" wrap="square" tIns="609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b="1" lang="en-US" sz="4200"/>
              <a:t>What we’re using for the Crash Course</a:t>
            </a:r>
            <a:endParaRPr b="1" sz="4200"/>
          </a:p>
        </p:txBody>
      </p:sp>
      <p:sp>
        <p:nvSpPr>
          <p:cNvPr id="252" name="Google Shape;252;p13"/>
          <p:cNvSpPr txBox="1"/>
          <p:nvPr>
            <p:ph idx="1" type="body"/>
          </p:nvPr>
        </p:nvSpPr>
        <p:spPr>
          <a:xfrm>
            <a:off x="609275" y="1701800"/>
            <a:ext cx="4738500" cy="45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>
            <a:normAutofit fontScale="77500" lnSpcReduction="10000"/>
          </a:bodyPr>
          <a:lstStyle/>
          <a:p>
            <a:pPr indent="-42013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ct val="108107"/>
              <a:buFont typeface="Quattrocento Sans"/>
              <a:buChar char="•"/>
            </a:pPr>
            <a:r>
              <a:rPr b="1" lang="en-US" sz="3600" u="sng">
                <a:latin typeface="Quattrocento Sans"/>
                <a:ea typeface="Quattrocento Sans"/>
                <a:cs typeface="Quattrocento Sans"/>
                <a:sym typeface="Quattrocento Sans"/>
              </a:rPr>
              <a:t>Jupyter notebook</a:t>
            </a:r>
            <a:r>
              <a:rPr lang="en-US" sz="3600">
                <a:latin typeface="Quattrocento Sans"/>
                <a:ea typeface="Quattrocento Sans"/>
                <a:cs typeface="Quattrocento Sans"/>
                <a:sym typeface="Quattrocento Sans"/>
              </a:rPr>
              <a:t>: web-based interactive Python development tool</a:t>
            </a:r>
            <a:endParaRPr sz="36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42013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08107"/>
              <a:buFont typeface="Quattrocento Sans"/>
              <a:buChar char="•"/>
            </a:pPr>
            <a:r>
              <a:rPr b="1" lang="en-US" sz="3600" u="sng">
                <a:latin typeface="Quattrocento Sans"/>
                <a:ea typeface="Quattrocento Sans"/>
                <a:cs typeface="Quattrocento Sans"/>
                <a:sym typeface="Quattrocento Sans"/>
              </a:rPr>
              <a:t>Cell-by-cell code blocks</a:t>
            </a:r>
            <a:r>
              <a:rPr lang="en-US" sz="3600">
                <a:latin typeface="Quattrocento Sans"/>
                <a:ea typeface="Quattrocento Sans"/>
                <a:cs typeface="Quattrocento Sans"/>
                <a:sym typeface="Quattrocento Sans"/>
              </a:rPr>
              <a:t> allow for:</a:t>
            </a:r>
            <a:endParaRPr sz="36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420130" lvl="1" marL="9144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ct val="108107"/>
              <a:buFont typeface="Quattrocento Sans"/>
              <a:buChar char="•"/>
            </a:pPr>
            <a:r>
              <a:rPr lang="en-US" sz="3600">
                <a:latin typeface="Quattrocento Sans"/>
                <a:ea typeface="Quattrocento Sans"/>
                <a:cs typeface="Quattrocento Sans"/>
                <a:sym typeface="Quattrocento Sans"/>
              </a:rPr>
              <a:t>Easy debugging &amp; visualization</a:t>
            </a:r>
            <a:endParaRPr sz="36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42013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8107"/>
              <a:buFont typeface="Quattrocento Sans"/>
              <a:buChar char="•"/>
            </a:pPr>
            <a:r>
              <a:rPr lang="en-US" sz="3600">
                <a:latin typeface="Quattrocento Sans"/>
                <a:ea typeface="Quattrocento Sans"/>
                <a:cs typeface="Quattrocento Sans"/>
                <a:sym typeface="Quattrocento Sans"/>
              </a:rPr>
              <a:t>Quick and efficient code development</a:t>
            </a:r>
            <a:endParaRPr sz="36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descr="Logo&#10;&#10;Description automatically generated" id="253" name="Google Shape;253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276012" y="5867400"/>
            <a:ext cx="663848" cy="8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47775" y="1930050"/>
            <a:ext cx="6592074" cy="3708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4"/>
          <p:cNvSpPr txBox="1"/>
          <p:nvPr>
            <p:ph type="title"/>
          </p:nvPr>
        </p:nvSpPr>
        <p:spPr>
          <a:xfrm>
            <a:off x="932700" y="274625"/>
            <a:ext cx="10947900" cy="1224000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875" spcFirstLastPara="1" rIns="121875" wrap="square" tIns="60925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47619"/>
              <a:buNone/>
            </a:pPr>
            <a:r>
              <a:rPr b="1" lang="en-US" sz="4200">
                <a:latin typeface="Quattrocento Sans"/>
                <a:ea typeface="Quattrocento Sans"/>
                <a:cs typeface="Quattrocento Sans"/>
                <a:sym typeface="Quattrocento Sans"/>
              </a:rPr>
              <a:t>How we’re accessing Jupyter:</a:t>
            </a:r>
            <a:endParaRPr b="1" sz="42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47619"/>
              <a:buNone/>
            </a:pPr>
            <a:r>
              <a:rPr b="1" lang="en-US" sz="4200">
                <a:latin typeface="Quattrocento Sans"/>
                <a:ea typeface="Quattrocento Sans"/>
                <a:cs typeface="Quattrocento Sans"/>
                <a:sym typeface="Quattrocento Sans"/>
              </a:rPr>
              <a:t> Google “Colab”oratory</a:t>
            </a:r>
            <a:endParaRPr b="1" sz="42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61" name="Google Shape;261;p14"/>
          <p:cNvSpPr txBox="1"/>
          <p:nvPr>
            <p:ph idx="1" type="body"/>
          </p:nvPr>
        </p:nvSpPr>
        <p:spPr>
          <a:xfrm>
            <a:off x="932700" y="1759950"/>
            <a:ext cx="5532000" cy="47643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n-US" u="sng">
                <a:solidFill>
                  <a:schemeClr val="hlink"/>
                </a:solidFill>
                <a:latin typeface="Quattrocento Sans"/>
                <a:ea typeface="Quattrocento Sans"/>
                <a:cs typeface="Quattrocento Sans"/>
                <a:sym typeface="Quattrocento Sans"/>
                <a:hlinkClick r:id="rId3"/>
              </a:rPr>
              <a:t>colab.research.google.com/</a:t>
            </a:r>
            <a:r>
              <a:rPr lang="en-US"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406400" lvl="0" marL="457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800"/>
              <a:buFont typeface="Quattrocento Sans"/>
              <a:buChar char="•"/>
            </a:pPr>
            <a:r>
              <a:rPr lang="en-US">
                <a:latin typeface="Quattrocento Sans"/>
                <a:ea typeface="Quattrocento Sans"/>
                <a:cs typeface="Quattrocento Sans"/>
                <a:sym typeface="Quattrocento Sans"/>
              </a:rPr>
              <a:t>Free web-based access to Jupyter notebooks</a:t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Quattrocento Sans"/>
              <a:buChar char="•"/>
            </a:pPr>
            <a:r>
              <a:rPr lang="en-US">
                <a:latin typeface="Quattrocento Sans"/>
                <a:ea typeface="Quattrocento Sans"/>
                <a:cs typeface="Quattrocento Sans"/>
                <a:sym typeface="Quattrocento Sans"/>
              </a:rPr>
              <a:t>Contains searchable practice examples and datasets</a:t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SzPts val="1800"/>
              <a:buFont typeface="Quattrocento Sans"/>
              <a:buChar char="•"/>
            </a:pPr>
            <a:r>
              <a:rPr lang="en-US">
                <a:latin typeface="Quattrocento Sans"/>
                <a:ea typeface="Quattrocento Sans"/>
                <a:cs typeface="Quattrocento Sans"/>
                <a:sym typeface="Quattrocento Sans"/>
              </a:rPr>
              <a:t>Allows collaboration </a:t>
            </a:r>
            <a:r>
              <a:rPr b="1" lang="en-US">
                <a:latin typeface="Quattrocento Sans"/>
                <a:ea typeface="Quattrocento Sans"/>
                <a:cs typeface="Quattrocento Sans"/>
                <a:sym typeface="Quattrocento Sans"/>
              </a:rPr>
              <a:t>(Google docs but for coding)</a:t>
            </a:r>
            <a:endParaRPr b="1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262" name="Google Shape;262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80659" y="1620537"/>
            <a:ext cx="4998725" cy="4764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58250" y="4803425"/>
            <a:ext cx="3393375" cy="208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33c268b8757_0_7"/>
          <p:cNvSpPr txBox="1"/>
          <p:nvPr>
            <p:ph type="title"/>
          </p:nvPr>
        </p:nvSpPr>
        <p:spPr>
          <a:xfrm>
            <a:off x="1218875" y="274625"/>
            <a:ext cx="10360500" cy="862200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875" spcFirstLastPara="1" rIns="121875" wrap="square" tIns="609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b="1" lang="en-US" sz="4000"/>
              <a:t>Pre-Workshop Instructions</a:t>
            </a:r>
            <a:endParaRPr b="1"/>
          </a:p>
        </p:txBody>
      </p:sp>
      <p:sp>
        <p:nvSpPr>
          <p:cNvPr id="269" name="Google Shape;269;g33c268b8757_0_7"/>
          <p:cNvSpPr txBox="1"/>
          <p:nvPr>
            <p:ph idx="1" type="body"/>
          </p:nvPr>
        </p:nvSpPr>
        <p:spPr>
          <a:xfrm>
            <a:off x="895350" y="1237600"/>
            <a:ext cx="6839100" cy="49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>
            <a:normAutofit/>
          </a:bodyPr>
          <a:lstStyle/>
          <a:p>
            <a:pPr indent="-514350" lvl="0" marL="62865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2800"/>
              <a:buFont typeface="Arial"/>
              <a:buAutoNum type="arabicPeriod"/>
            </a:pPr>
            <a:r>
              <a:rPr lang="en-US"/>
              <a:t>Navigate to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github.com/BrandonRadzom/pyiu</a:t>
            </a:r>
            <a:endParaRPr/>
          </a:p>
          <a:p>
            <a:pPr indent="-514350" lvl="0" marL="62865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2800"/>
              <a:buFont typeface="Arial"/>
              <a:buAutoNum type="arabicPeriod"/>
            </a:pPr>
            <a:r>
              <a:rPr lang="en-US"/>
              <a:t>Click on “crash-course”, then “demos”</a:t>
            </a:r>
            <a:endParaRPr/>
          </a:p>
          <a:p>
            <a:pPr indent="-514350" lvl="0" marL="62865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2800"/>
              <a:buFont typeface="Arial"/>
              <a:buAutoNum type="arabicPeriod"/>
            </a:pPr>
            <a:r>
              <a:rPr lang="en-US"/>
              <a:t>Click on “hr_diagram_demo.ipynb”, press the three dots in the top right corner and click “Download”</a:t>
            </a:r>
            <a:endParaRPr/>
          </a:p>
          <a:p>
            <a:pPr indent="-514350" lvl="0" marL="62865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2800"/>
              <a:buFont typeface="Arial"/>
              <a:buAutoNum type="arabicPeriod"/>
            </a:pPr>
            <a:r>
              <a:rPr lang="en-US"/>
              <a:t>Upload this file to your Google Drive, and double-click it. This will open Colab!</a:t>
            </a:r>
            <a:endParaRPr/>
          </a:p>
          <a:p>
            <a:pPr indent="-514350" lvl="0" marL="62865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2800"/>
              <a:buFont typeface="Arial"/>
              <a:buAutoNum type="arabicPeriod"/>
            </a:pPr>
            <a:r>
              <a:rPr lang="en-US"/>
              <a:t>You’re now ready to code with us!</a:t>
            </a:r>
            <a:endParaRPr/>
          </a:p>
          <a:p>
            <a:pPr indent="-400050" lvl="0" marL="62865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Arial"/>
              <a:buNone/>
            </a:pPr>
            <a:r>
              <a:t/>
            </a:r>
            <a:endParaRPr/>
          </a:p>
        </p:txBody>
      </p:sp>
      <p:pic>
        <p:nvPicPr>
          <p:cNvPr id="270" name="Google Shape;270;g33c268b8757_0_7"/>
          <p:cNvPicPr preferRelativeResize="0"/>
          <p:nvPr/>
        </p:nvPicPr>
        <p:blipFill rotWithShape="1">
          <a:blip r:embed="rId4">
            <a:alphaModFix/>
          </a:blip>
          <a:srcRect b="0" l="71153" r="0" t="0"/>
          <a:stretch/>
        </p:blipFill>
        <p:spPr>
          <a:xfrm>
            <a:off x="9122724" y="2197500"/>
            <a:ext cx="2990002" cy="178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g33c268b8757_0_7"/>
          <p:cNvPicPr preferRelativeResize="0"/>
          <p:nvPr/>
        </p:nvPicPr>
        <p:blipFill rotWithShape="1">
          <a:blip r:embed="rId4">
            <a:alphaModFix/>
          </a:blip>
          <a:srcRect b="0" l="0" r="62349" t="0"/>
          <a:stretch/>
        </p:blipFill>
        <p:spPr>
          <a:xfrm>
            <a:off x="7734443" y="595500"/>
            <a:ext cx="3902526" cy="178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g33c268b8757_0_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452425" y="3920375"/>
            <a:ext cx="2990000" cy="18421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g33c268b8757_0_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126375" y="5762550"/>
            <a:ext cx="4571375" cy="5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5"/>
          <p:cNvSpPr txBox="1"/>
          <p:nvPr>
            <p:ph type="title"/>
          </p:nvPr>
        </p:nvSpPr>
        <p:spPr>
          <a:xfrm>
            <a:off x="1218875" y="274621"/>
            <a:ext cx="10360500" cy="81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875" spcFirstLastPara="1" rIns="121875" wrap="square" tIns="6092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US" sz="4400">
                <a:latin typeface="Quattrocento Sans"/>
                <a:ea typeface="Quattrocento Sans"/>
                <a:cs typeface="Quattrocento Sans"/>
                <a:sym typeface="Quattrocento Sans"/>
              </a:rPr>
              <a:t>Let’s Code!</a:t>
            </a:r>
            <a:endParaRPr b="1" sz="44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280" name="Google Shape;280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14413" y="1400825"/>
            <a:ext cx="5458162" cy="533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16"/>
          <p:cNvSpPr txBox="1"/>
          <p:nvPr>
            <p:ph type="title"/>
          </p:nvPr>
        </p:nvSpPr>
        <p:spPr>
          <a:xfrm>
            <a:off x="1218875" y="300853"/>
            <a:ext cx="10360500" cy="893100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875" spcFirstLastPara="1" rIns="121875" wrap="square" tIns="609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latin typeface="Quattrocento Sans"/>
                <a:ea typeface="Quattrocento Sans"/>
                <a:cs typeface="Quattrocento Sans"/>
                <a:sym typeface="Quattrocento Sans"/>
              </a:rPr>
              <a:t>Advanced Python Workshop: Coming April 2025!</a:t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87" name="Google Shape;287;p16"/>
          <p:cNvSpPr txBox="1"/>
          <p:nvPr>
            <p:ph idx="1" type="body"/>
          </p:nvPr>
        </p:nvSpPr>
        <p:spPr>
          <a:xfrm>
            <a:off x="1218875" y="1382025"/>
            <a:ext cx="7349100" cy="53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>
            <a:normAutofit lnSpcReduction="10000"/>
          </a:bodyPr>
          <a:lstStyle/>
          <a:p>
            <a:pPr indent="-342900" lvl="0" marL="457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Quattrocento Sans"/>
              <a:buChar char="•"/>
            </a:pPr>
            <a:r>
              <a:rPr lang="en-US">
                <a:latin typeface="Quattrocento Sans"/>
                <a:ea typeface="Quattrocento Sans"/>
                <a:cs typeface="Quattrocento Sans"/>
                <a:sym typeface="Quattrocento Sans"/>
              </a:rPr>
              <a:t>Learn techniques that you can apply directly to your </a:t>
            </a:r>
            <a:r>
              <a:rPr b="1" lang="en-US" u="sng">
                <a:latin typeface="Quattrocento Sans"/>
                <a:ea typeface="Quattrocento Sans"/>
                <a:cs typeface="Quattrocento Sans"/>
                <a:sym typeface="Quattrocento Sans"/>
              </a:rPr>
              <a:t>research/upper-level coursework</a:t>
            </a:r>
            <a:endParaRPr b="1" u="sng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Quattrocento Sans"/>
              <a:buChar char="•"/>
            </a:pPr>
            <a:r>
              <a:rPr lang="en-US">
                <a:latin typeface="Quattrocento Sans"/>
                <a:ea typeface="Quattrocento Sans"/>
                <a:cs typeface="Quattrocento Sans"/>
                <a:sym typeface="Quattrocento Sans"/>
              </a:rPr>
              <a:t>Casual, highly-interactive environment with experienced instructors</a:t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Quattrocento Sans"/>
              <a:buChar char="•"/>
            </a:pPr>
            <a:r>
              <a:rPr lang="en-US">
                <a:latin typeface="Quattrocento Sans"/>
                <a:ea typeface="Quattrocento Sans"/>
                <a:cs typeface="Quattrocento Sans"/>
                <a:sym typeface="Quattrocento Sans"/>
              </a:rPr>
              <a:t>Potential topics:</a:t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20040" lvl="1" marL="9144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40"/>
              <a:buFont typeface="Quattrocento Sans"/>
              <a:buChar char="•"/>
            </a:pPr>
            <a:r>
              <a:rPr lang="en-US">
                <a:latin typeface="Quattrocento Sans"/>
                <a:ea typeface="Quattrocento Sans"/>
                <a:cs typeface="Quattrocento Sans"/>
                <a:sym typeface="Quattrocento Sans"/>
              </a:rPr>
              <a:t>Python installation/environments</a:t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20040" lvl="1" marL="9144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40"/>
              <a:buFont typeface="Quattrocento Sans"/>
              <a:buChar char="•"/>
            </a:pPr>
            <a:r>
              <a:rPr lang="en-US">
                <a:latin typeface="Quattrocento Sans"/>
                <a:ea typeface="Quattrocento Sans"/>
                <a:cs typeface="Quattrocento Sans"/>
                <a:sym typeface="Quattrocento Sans"/>
              </a:rPr>
              <a:t>Reading &amp; writing files</a:t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20040" lvl="1" marL="9144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40"/>
              <a:buFont typeface="Quattrocento Sans"/>
              <a:buChar char="•"/>
            </a:pPr>
            <a:r>
              <a:rPr lang="en-US">
                <a:latin typeface="Quattrocento Sans"/>
                <a:ea typeface="Quattrocento Sans"/>
                <a:cs typeface="Quattrocento Sans"/>
                <a:sym typeface="Quattrocento Sans"/>
              </a:rPr>
              <a:t>Advanced plotting</a:t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20040" lvl="1" marL="9144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40"/>
              <a:buFont typeface="Quattrocento Sans"/>
              <a:buChar char="•"/>
            </a:pPr>
            <a:r>
              <a:rPr lang="en-US">
                <a:latin typeface="Quattrocento Sans"/>
                <a:ea typeface="Quattrocento Sans"/>
                <a:cs typeface="Quattrocento Sans"/>
                <a:sym typeface="Quattrocento Sans"/>
              </a:rPr>
              <a:t>Statistics</a:t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20040" lvl="1" marL="9144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40"/>
              <a:buFont typeface="Quattrocento Sans"/>
              <a:buChar char="•"/>
            </a:pPr>
            <a:r>
              <a:rPr lang="en-US">
                <a:latin typeface="Quattrocento Sans"/>
                <a:ea typeface="Quattrocento Sans"/>
                <a:cs typeface="Quattrocento Sans"/>
                <a:sym typeface="Quattrocento Sans"/>
              </a:rPr>
              <a:t>Numerical integration &amp; simulations</a:t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20040" lvl="1" marL="9144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40"/>
              <a:buFont typeface="Quattrocento Sans"/>
              <a:buChar char="•"/>
            </a:pPr>
            <a:r>
              <a:rPr lang="en-US">
                <a:latin typeface="Quattrocento Sans"/>
                <a:ea typeface="Quattrocento Sans"/>
                <a:cs typeface="Quattrocento Sans"/>
                <a:sym typeface="Quattrocento Sans"/>
              </a:rPr>
              <a:t>Big data analysis &amp; data fitting</a:t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20040" lvl="1" marL="914400" rtl="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440"/>
              <a:buFont typeface="Quattrocento Sans"/>
              <a:buChar char="•"/>
            </a:pPr>
            <a:r>
              <a:rPr b="1" lang="en-US">
                <a:latin typeface="Quattrocento Sans"/>
                <a:ea typeface="Quattrocento Sans"/>
                <a:cs typeface="Quattrocento Sans"/>
                <a:sym typeface="Quattrocento Sans"/>
              </a:rPr>
              <a:t>YOU tell US!</a:t>
            </a:r>
            <a:endParaRPr b="1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288" name="Google Shape;288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83725" y="1498625"/>
            <a:ext cx="2850650" cy="5068826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16"/>
          <p:cNvSpPr txBox="1"/>
          <p:nvPr>
            <p:ph idx="1" type="body"/>
          </p:nvPr>
        </p:nvSpPr>
        <p:spPr>
          <a:xfrm>
            <a:off x="9977075" y="2927900"/>
            <a:ext cx="1602300" cy="4125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>
            <a:normAutofit fontScale="62500" lnSpcReduction="2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ct val="295726"/>
              <a:buNone/>
            </a:pPr>
            <a:r>
              <a:rPr lang="en-US" sz="2050">
                <a:highlight>
                  <a:schemeClr val="dk1"/>
                </a:highlight>
              </a:rPr>
              <a:t>      </a:t>
            </a:r>
            <a:r>
              <a:rPr b="1" lang="en-US" sz="2050">
                <a:highlight>
                  <a:schemeClr val="dk1"/>
                </a:highlight>
              </a:rPr>
              <a:t>Python</a:t>
            </a:r>
            <a:r>
              <a:rPr lang="en-US" sz="2050">
                <a:highlight>
                  <a:schemeClr val="dk1"/>
                </a:highlight>
              </a:rPr>
              <a:t>    .    </a:t>
            </a:r>
            <a:endParaRPr b="1" sz="3663">
              <a:highlight>
                <a:schemeClr val="dk1"/>
              </a:highlight>
            </a:endParaRPr>
          </a:p>
        </p:txBody>
      </p:sp>
      <p:sp>
        <p:nvSpPr>
          <p:cNvPr id="290" name="Google Shape;290;p16"/>
          <p:cNvSpPr txBox="1"/>
          <p:nvPr>
            <p:ph idx="1" type="body"/>
          </p:nvPr>
        </p:nvSpPr>
        <p:spPr>
          <a:xfrm>
            <a:off x="10097125" y="6288300"/>
            <a:ext cx="1602300" cy="4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>
            <a:normAutofit fontScale="92500" lnSpcReduction="1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ct val="327697"/>
              <a:buNone/>
            </a:pPr>
            <a:r>
              <a:rPr lang="en-US" sz="1250">
                <a:highlight>
                  <a:schemeClr val="dk1"/>
                </a:highlight>
              </a:rPr>
              <a:t>      </a:t>
            </a:r>
            <a:r>
              <a:rPr b="1" lang="en-US" sz="1358">
                <a:highlight>
                  <a:schemeClr val="dk1"/>
                </a:highlight>
              </a:rPr>
              <a:t>Python</a:t>
            </a:r>
            <a:r>
              <a:rPr lang="en-US" sz="1358">
                <a:highlight>
                  <a:schemeClr val="dk1"/>
                </a:highlight>
              </a:rPr>
              <a:t> </a:t>
            </a:r>
            <a:r>
              <a:rPr lang="en-US" sz="1250">
                <a:highlight>
                  <a:schemeClr val="dk1"/>
                </a:highlight>
              </a:rPr>
              <a:t>   .    </a:t>
            </a:r>
            <a:endParaRPr b="1" sz="2863">
              <a:highlight>
                <a:schemeClr val="dk1"/>
              </a:highlight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8"/>
          <p:cNvSpPr txBox="1"/>
          <p:nvPr>
            <p:ph type="title"/>
          </p:nvPr>
        </p:nvSpPr>
        <p:spPr>
          <a:xfrm>
            <a:off x="914175" y="3049805"/>
            <a:ext cx="10360500" cy="758400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875" spcFirstLastPara="1" rIns="121875" wrap="square" tIns="609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5000"/>
              <a:t>BONUS SLIDES</a:t>
            </a:r>
            <a:endParaRPr sz="50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20"/>
          <p:cNvSpPr txBox="1"/>
          <p:nvPr>
            <p:ph type="title"/>
          </p:nvPr>
        </p:nvSpPr>
        <p:spPr>
          <a:xfrm>
            <a:off x="1218883" y="274637"/>
            <a:ext cx="10360500" cy="1224000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875" spcFirstLastPara="1" rIns="121875" wrap="square" tIns="609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US" sz="4200">
                <a:latin typeface="Quattrocento Sans"/>
                <a:ea typeface="Quattrocento Sans"/>
                <a:cs typeface="Quattrocento Sans"/>
                <a:sym typeface="Quattrocento Sans"/>
              </a:rPr>
              <a:t>Other Free Web-based Resources</a:t>
            </a:r>
            <a:endParaRPr b="1" sz="42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03" name="Google Shape;303;p20"/>
          <p:cNvSpPr txBox="1"/>
          <p:nvPr>
            <p:ph idx="1" type="body"/>
          </p:nvPr>
        </p:nvSpPr>
        <p:spPr>
          <a:xfrm>
            <a:off x="1218875" y="1745400"/>
            <a:ext cx="5282400" cy="44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n-US">
                <a:latin typeface="Quattrocento Sans"/>
                <a:ea typeface="Quattrocento Sans"/>
                <a:cs typeface="Quattrocento Sans"/>
                <a:sym typeface="Quattrocento Sans"/>
              </a:rPr>
              <a:t>Kaggle: </a:t>
            </a:r>
            <a:r>
              <a:rPr lang="en-US" u="sng">
                <a:solidFill>
                  <a:schemeClr val="hlink"/>
                </a:solidFill>
                <a:latin typeface="Quattrocento Sans"/>
                <a:ea typeface="Quattrocento Sans"/>
                <a:cs typeface="Quattrocento Sans"/>
                <a:sym typeface="Quattrocento Sans"/>
                <a:hlinkClick r:id="rId3"/>
              </a:rPr>
              <a:t>https://www.kaggle.com/</a:t>
            </a:r>
            <a:r>
              <a:rPr lang="en-US"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Quattrocento Sans"/>
              <a:buChar char="•"/>
            </a:pPr>
            <a:r>
              <a:rPr lang="en-US">
                <a:latin typeface="Quattrocento Sans"/>
                <a:ea typeface="Quattrocento Sans"/>
                <a:cs typeface="Quattrocento Sans"/>
                <a:sym typeface="Quattrocento Sans"/>
              </a:rPr>
              <a:t>Access Jupyter notebook</a:t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Quattrocento Sans"/>
              <a:buChar char="•"/>
            </a:pPr>
            <a:r>
              <a:rPr lang="en-US">
                <a:latin typeface="Quattrocento Sans"/>
                <a:ea typeface="Quattrocento Sans"/>
                <a:cs typeface="Quattrocento Sans"/>
                <a:sym typeface="Quattrocento Sans"/>
              </a:rPr>
              <a:t>Python courses, lots of data science material</a:t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Quattrocento Sans"/>
              <a:buChar char="•"/>
            </a:pPr>
            <a:r>
              <a:rPr lang="en-US">
                <a:latin typeface="Quattrocento Sans"/>
                <a:ea typeface="Quattrocento Sans"/>
                <a:cs typeface="Quattrocento Sans"/>
                <a:sym typeface="Quattrocento Sans"/>
              </a:rPr>
              <a:t>Practice datasets, online access to Jupyter, etc.</a:t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304" name="Google Shape;304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31550" y="2356049"/>
            <a:ext cx="2557200" cy="107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" y="-3"/>
            <a:ext cx="12188826" cy="8265554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"/>
          <p:cNvSpPr txBox="1"/>
          <p:nvPr>
            <p:ph type="ctrTitle"/>
          </p:nvPr>
        </p:nvSpPr>
        <p:spPr>
          <a:xfrm>
            <a:off x="2459625" y="467950"/>
            <a:ext cx="7066500" cy="2000400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875" spcFirstLastPara="1" rIns="121875" wrap="square" tIns="6092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Calibri"/>
              <a:buNone/>
            </a:pPr>
            <a:r>
              <a:rPr lang="en-US">
                <a:latin typeface="Quattrocento Sans"/>
                <a:ea typeface="Quattrocento Sans"/>
                <a:cs typeface="Quattrocento Sans"/>
                <a:sym typeface="Quattrocento Sans"/>
              </a:rPr>
              <a:t>PyIU: Python for STEM </a:t>
            </a:r>
            <a:br>
              <a:rPr lang="en-US">
                <a:latin typeface="Quattrocento Sans"/>
                <a:ea typeface="Quattrocento Sans"/>
                <a:cs typeface="Quattrocento Sans"/>
                <a:sym typeface="Quattrocento Sans"/>
              </a:rPr>
            </a:br>
            <a:r>
              <a:rPr lang="en-US">
                <a:latin typeface="Quattrocento Sans"/>
                <a:ea typeface="Quattrocento Sans"/>
                <a:cs typeface="Quattrocento Sans"/>
                <a:sym typeface="Quattrocento Sans"/>
              </a:rPr>
              <a:t>Crash Course</a:t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16" name="Google Shape;116;p1"/>
          <p:cNvSpPr txBox="1"/>
          <p:nvPr>
            <p:ph idx="1" type="subTitle"/>
          </p:nvPr>
        </p:nvSpPr>
        <p:spPr>
          <a:xfrm>
            <a:off x="1239513" y="2587200"/>
            <a:ext cx="9709800" cy="37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AN INTRODUCTION TO PYTHON FOR UNDERGRADUATES INTERESTED IN ASTRONOMY/SCIENTIFIC RESEARCH</a:t>
            </a:r>
            <a:endParaRPr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By: IU Astronomy &amp; Physics Graduate Students</a:t>
            </a:r>
            <a:endParaRPr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20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(Amelia Binau, Jordan Bruce, Kristin Baker, Lexi Gault, Samantha Goldberg, Robert Howard, Jack Lyons, Daniel Ornelas, Sarah Popp, Brandon Radzom, Jessica Ranshaw)</a:t>
            </a:r>
            <a:endParaRPr sz="20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descr="Logo&#10;&#10;Description automatically generated" id="117" name="Google Shape;117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276012" y="5867400"/>
            <a:ext cx="663848" cy="8382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"/>
          <p:cNvSpPr txBox="1"/>
          <p:nvPr>
            <p:ph type="ctrTitle"/>
          </p:nvPr>
        </p:nvSpPr>
        <p:spPr>
          <a:xfrm>
            <a:off x="237425" y="6042900"/>
            <a:ext cx="1579200" cy="487200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875" spcFirstLastPara="1" rIns="121875" wrap="square" tIns="609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Calibri"/>
              <a:buNone/>
            </a:pPr>
            <a:r>
              <a:rPr lang="en-US" sz="2400">
                <a:latin typeface="Quattrocento Sans"/>
                <a:ea typeface="Quattrocento Sans"/>
                <a:cs typeface="Quattrocento Sans"/>
                <a:sym typeface="Quattrocento Sans"/>
              </a:rPr>
              <a:t>03/05/25</a:t>
            </a:r>
            <a:endParaRPr sz="24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19" name="Google Shape;119;p1"/>
          <p:cNvSpPr txBox="1"/>
          <p:nvPr>
            <p:ph type="ctrTitle"/>
          </p:nvPr>
        </p:nvSpPr>
        <p:spPr>
          <a:xfrm>
            <a:off x="8385075" y="6705600"/>
            <a:ext cx="3089400" cy="327000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875" spcFirstLastPara="1" rIns="121875" wrap="square" tIns="609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Calibri"/>
              <a:buNone/>
            </a:pPr>
            <a:r>
              <a:rPr lang="en-US" sz="1000"/>
              <a:t>NASA, ESA, CSA, and J. Lee (NOIRLab), A. Pagan (STScI)</a:t>
            </a:r>
            <a:endParaRPr sz="1000"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21"/>
          <p:cNvSpPr txBox="1"/>
          <p:nvPr>
            <p:ph type="title"/>
          </p:nvPr>
        </p:nvSpPr>
        <p:spPr>
          <a:xfrm>
            <a:off x="1218883" y="274637"/>
            <a:ext cx="10360500" cy="1224000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875" spcFirstLastPara="1" rIns="121875" wrap="square" tIns="609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4200"/>
              <a:t>Other Free Web-based Resources</a:t>
            </a:r>
            <a:endParaRPr sz="4200"/>
          </a:p>
        </p:txBody>
      </p:sp>
      <p:sp>
        <p:nvSpPr>
          <p:cNvPr id="311" name="Google Shape;311;p21"/>
          <p:cNvSpPr txBox="1"/>
          <p:nvPr>
            <p:ph idx="1" type="body"/>
          </p:nvPr>
        </p:nvSpPr>
        <p:spPr>
          <a:xfrm>
            <a:off x="1218875" y="1687300"/>
            <a:ext cx="4690500" cy="44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n-US"/>
              <a:t>Replit: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https://replit.com/</a:t>
            </a:r>
            <a:r>
              <a:rPr lang="en-US"/>
              <a:t> </a:t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Must make account</a:t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Create scripts in Python, C++, Java, HTML, etc.</a:t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Collaborate with others using any language </a:t>
            </a:r>
            <a:endParaRPr/>
          </a:p>
        </p:txBody>
      </p:sp>
      <p:pic>
        <p:nvPicPr>
          <p:cNvPr id="312" name="Google Shape;312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11663" y="1658450"/>
            <a:ext cx="2842370" cy="107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717049" y="2731400"/>
            <a:ext cx="6031613" cy="381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22"/>
          <p:cNvSpPr txBox="1"/>
          <p:nvPr>
            <p:ph type="title"/>
          </p:nvPr>
        </p:nvSpPr>
        <p:spPr>
          <a:xfrm>
            <a:off x="1218872" y="274625"/>
            <a:ext cx="9909300" cy="1224000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875" spcFirstLastPara="1" rIns="121875" wrap="square" tIns="609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-US" sz="4200"/>
              <a:t>Python &amp; Anaconda/miniconda</a:t>
            </a:r>
            <a:endParaRPr sz="4200"/>
          </a:p>
        </p:txBody>
      </p:sp>
      <p:sp>
        <p:nvSpPr>
          <p:cNvPr id="319" name="Google Shape;319;p22"/>
          <p:cNvSpPr txBox="1"/>
          <p:nvPr>
            <p:ph idx="1" type="body"/>
          </p:nvPr>
        </p:nvSpPr>
        <p:spPr>
          <a:xfrm>
            <a:off x="1218875" y="1701800"/>
            <a:ext cx="7735500" cy="48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>
            <a:normAutofit/>
          </a:bodyPr>
          <a:lstStyle/>
          <a:p>
            <a:pPr indent="-4191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•"/>
            </a:pPr>
            <a:r>
              <a:rPr lang="en-US" sz="3000"/>
              <a:t>Anaconda is a distribution platform for Python</a:t>
            </a:r>
            <a:endParaRPr sz="3000"/>
          </a:p>
          <a:p>
            <a:pPr indent="-419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•"/>
            </a:pPr>
            <a:r>
              <a:rPr lang="en-US" sz="3000"/>
              <a:t>The Conda environment handles issues &amp; dependencies for you</a:t>
            </a:r>
            <a:endParaRPr sz="3000"/>
          </a:p>
          <a:p>
            <a:pPr indent="-419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•"/>
            </a:pPr>
            <a:r>
              <a:rPr lang="en-US" sz="3000"/>
              <a:t>Anaconda Navigator: graphical user interface for Conda</a:t>
            </a:r>
            <a:endParaRPr sz="3000"/>
          </a:p>
          <a:p>
            <a:pPr indent="-419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•"/>
            </a:pPr>
            <a:r>
              <a:rPr lang="en-US" sz="3000"/>
              <a:t>miniconda: lightweight version of anaconda, good if you have multiple environments</a:t>
            </a:r>
            <a:endParaRPr sz="3000"/>
          </a:p>
        </p:txBody>
      </p:sp>
      <p:pic>
        <p:nvPicPr>
          <p:cNvPr descr="Logo&#10;&#10;Description automatically generated" id="320" name="Google Shape;320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276012" y="5867400"/>
            <a:ext cx="663848" cy="8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79497" y="2257250"/>
            <a:ext cx="3096503" cy="154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3"/>
          <p:cNvSpPr txBox="1"/>
          <p:nvPr>
            <p:ph type="title"/>
          </p:nvPr>
        </p:nvSpPr>
        <p:spPr>
          <a:xfrm>
            <a:off x="1218875" y="274625"/>
            <a:ext cx="10057200" cy="1224000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875" spcFirstLastPara="1" rIns="121875" wrap="square" tIns="609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-US" sz="4200"/>
              <a:t>Anaconda Installation (personal computer)</a:t>
            </a:r>
            <a:endParaRPr sz="4200"/>
          </a:p>
        </p:txBody>
      </p:sp>
      <p:sp>
        <p:nvSpPr>
          <p:cNvPr id="327" name="Google Shape;327;p23"/>
          <p:cNvSpPr txBox="1"/>
          <p:nvPr>
            <p:ph idx="1" type="body"/>
          </p:nvPr>
        </p:nvSpPr>
        <p:spPr>
          <a:xfrm>
            <a:off x="1218875" y="1701800"/>
            <a:ext cx="10814700" cy="48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n-US"/>
              <a:t>Go to: </a:t>
            </a:r>
            <a:r>
              <a:rPr lang="en-US" sz="3600" u="sng">
                <a:solidFill>
                  <a:schemeClr val="accent1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https://www.anaconda.com/products/distribution</a:t>
            </a:r>
            <a:endParaRPr sz="36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n-US" sz="3600"/>
              <a:t>View from “Navigator” should look like:</a:t>
            </a:r>
            <a:endParaRPr sz="3600"/>
          </a:p>
        </p:txBody>
      </p:sp>
      <p:pic>
        <p:nvPicPr>
          <p:cNvPr descr="Logo&#10;&#10;Description automatically generated" id="328" name="Google Shape;328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276012" y="5867400"/>
            <a:ext cx="663848" cy="8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75525" y="3313225"/>
            <a:ext cx="7715249" cy="321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24"/>
          <p:cNvSpPr txBox="1"/>
          <p:nvPr>
            <p:ph type="title"/>
          </p:nvPr>
        </p:nvSpPr>
        <p:spPr>
          <a:xfrm>
            <a:off x="1218873" y="274625"/>
            <a:ext cx="8282400" cy="1224000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875" spcFirstLastPara="1" rIns="121875" wrap="square" tIns="609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-US" sz="4200"/>
              <a:t>Running Jupyter</a:t>
            </a:r>
            <a:endParaRPr sz="4200"/>
          </a:p>
        </p:txBody>
      </p:sp>
      <p:sp>
        <p:nvSpPr>
          <p:cNvPr id="335" name="Google Shape;335;p24"/>
          <p:cNvSpPr txBox="1"/>
          <p:nvPr>
            <p:ph idx="1" type="body"/>
          </p:nvPr>
        </p:nvSpPr>
        <p:spPr>
          <a:xfrm>
            <a:off x="1218875" y="1701800"/>
            <a:ext cx="6729900" cy="48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>
            <a:normAutofit fontScale="92500"/>
          </a:bodyPr>
          <a:lstStyle/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ct val="54051"/>
              <a:buNone/>
            </a:pPr>
            <a:r>
              <a:rPr lang="en-US" sz="3600"/>
              <a:t>Personal computer:</a:t>
            </a:r>
            <a:endParaRPr sz="3600"/>
          </a:p>
          <a:p>
            <a:pPr indent="-4572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ct val="108107"/>
              <a:buChar char="•"/>
            </a:pPr>
            <a:r>
              <a:rPr lang="en-US" sz="3600"/>
              <a:t>Open the “Anaconda Navigator” -&gt; click “Launch” under Jupyter logo</a:t>
            </a:r>
            <a:endParaRPr sz="3600"/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8107"/>
              <a:buChar char="•"/>
            </a:pPr>
            <a:r>
              <a:rPr lang="en-US" sz="3600"/>
              <a:t>Type “Jupyter notebook” in your local search bar</a:t>
            </a:r>
            <a:endParaRPr sz="3600"/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8107"/>
              <a:buChar char="•"/>
            </a:pPr>
            <a:r>
              <a:rPr lang="en-US" sz="3600"/>
              <a:t>Open the “Anaconda Prompt” -&gt; enter “jupyter notebook”</a:t>
            </a:r>
            <a:endParaRPr sz="3600"/>
          </a:p>
        </p:txBody>
      </p:sp>
      <p:pic>
        <p:nvPicPr>
          <p:cNvPr id="336" name="Google Shape;336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48875" y="4614888"/>
            <a:ext cx="3990975" cy="132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24"/>
          <p:cNvPicPr preferRelativeResize="0"/>
          <p:nvPr/>
        </p:nvPicPr>
        <p:blipFill rotWithShape="1">
          <a:blip r:embed="rId4">
            <a:alphaModFix/>
          </a:blip>
          <a:srcRect b="64519" l="0" r="56299" t="-2732"/>
          <a:stretch/>
        </p:blipFill>
        <p:spPr>
          <a:xfrm>
            <a:off x="8445050" y="517512"/>
            <a:ext cx="3266200" cy="231842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&#10;&#10;Description automatically generated" id="338" name="Google Shape;338;p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276012" y="5867400"/>
            <a:ext cx="663848" cy="83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25"/>
          <p:cNvSpPr txBox="1"/>
          <p:nvPr>
            <p:ph type="title"/>
          </p:nvPr>
        </p:nvSpPr>
        <p:spPr>
          <a:xfrm>
            <a:off x="1218873" y="274625"/>
            <a:ext cx="8282400" cy="1224000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875" spcFirstLastPara="1" rIns="121875" wrap="square" tIns="609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-US" sz="4200"/>
              <a:t>Start a Jupyter notebook </a:t>
            </a:r>
            <a:endParaRPr sz="4200"/>
          </a:p>
        </p:txBody>
      </p:sp>
      <p:sp>
        <p:nvSpPr>
          <p:cNvPr id="344" name="Google Shape;344;p25"/>
          <p:cNvSpPr txBox="1"/>
          <p:nvPr>
            <p:ph idx="1" type="body"/>
          </p:nvPr>
        </p:nvSpPr>
        <p:spPr>
          <a:xfrm>
            <a:off x="1218875" y="1701800"/>
            <a:ext cx="7368000" cy="48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>
            <a:normAutofit/>
          </a:bodyPr>
          <a:lstStyle/>
          <a:p>
            <a:pPr indent="-4572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600"/>
              <a:buChar char="•"/>
            </a:pPr>
            <a:r>
              <a:rPr lang="en-US" sz="3600"/>
              <a:t>“New” -&gt; “Python 3”</a:t>
            </a:r>
            <a:endParaRPr sz="3600"/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•"/>
            </a:pPr>
            <a:r>
              <a:rPr lang="en-US" sz="3600"/>
              <a:t>Write your code!</a:t>
            </a:r>
            <a:endParaRPr sz="3600"/>
          </a:p>
        </p:txBody>
      </p:sp>
      <p:pic>
        <p:nvPicPr>
          <p:cNvPr descr="Logo&#10;&#10;Description automatically generated" id="345" name="Google Shape;345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276012" y="5867400"/>
            <a:ext cx="663848" cy="8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10145" y="3298225"/>
            <a:ext cx="9903579" cy="310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"/>
          <p:cNvSpPr txBox="1"/>
          <p:nvPr>
            <p:ph type="title"/>
          </p:nvPr>
        </p:nvSpPr>
        <p:spPr>
          <a:xfrm>
            <a:off x="1218883" y="274637"/>
            <a:ext cx="10360501" cy="1223963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875" spcFirstLastPara="1" rIns="121875" wrap="square" tIns="609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-US" sz="4200">
                <a:latin typeface="Quattrocento Sans"/>
                <a:ea typeface="Quattrocento Sans"/>
                <a:cs typeface="Quattrocento Sans"/>
                <a:sym typeface="Quattrocento Sans"/>
              </a:rPr>
              <a:t>Crash Course Purpose</a:t>
            </a:r>
            <a:endParaRPr sz="42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25" name="Google Shape;125;p2"/>
          <p:cNvSpPr txBox="1"/>
          <p:nvPr>
            <p:ph idx="1" type="body"/>
          </p:nvPr>
        </p:nvSpPr>
        <p:spPr>
          <a:xfrm>
            <a:off x="1218875" y="1701800"/>
            <a:ext cx="10360500" cy="46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>
            <a:normAutofit lnSpcReduction="20000"/>
          </a:bodyPr>
          <a:lstStyle/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>
                <a:latin typeface="Quattrocento Sans"/>
                <a:ea typeface="Quattrocento Sans"/>
                <a:cs typeface="Quattrocento Sans"/>
                <a:sym typeface="Quattrocento Sans"/>
              </a:rPr>
              <a:t>Most astronomers, physicists, and other </a:t>
            </a:r>
            <a:r>
              <a:rPr b="1" lang="en-US" u="sng">
                <a:latin typeface="Quattrocento Sans"/>
                <a:ea typeface="Quattrocento Sans"/>
                <a:cs typeface="Quattrocento Sans"/>
                <a:sym typeface="Quattrocento Sans"/>
              </a:rPr>
              <a:t>scientists</a:t>
            </a:r>
            <a:r>
              <a:rPr lang="en-US">
                <a:latin typeface="Quattrocento Sans"/>
                <a:ea typeface="Quattrocento Sans"/>
                <a:cs typeface="Quattrocento Sans"/>
                <a:sym typeface="Quattrocento Sans"/>
              </a:rPr>
              <a:t> use programming as a tool to understand/analyze data for research</a:t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4064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800"/>
              <a:buFont typeface="Quattrocento Sans"/>
              <a:buChar char="•"/>
            </a:pPr>
            <a:r>
              <a:rPr lang="en-US">
                <a:latin typeface="Quattrocento Sans"/>
                <a:ea typeface="Quattrocento Sans"/>
                <a:cs typeface="Quattrocento Sans"/>
                <a:sym typeface="Quattrocento Sans"/>
              </a:rPr>
              <a:t>Yet, most DO NOT receive any formal education on programming</a:t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4064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800"/>
              <a:buFont typeface="Quattrocento Sans"/>
              <a:buChar char="•"/>
            </a:pPr>
            <a:r>
              <a:rPr lang="en-US">
                <a:latin typeface="Quattrocento Sans"/>
                <a:ea typeface="Quattrocento Sans"/>
                <a:cs typeface="Quattrocento Sans"/>
                <a:sym typeface="Quattrocento Sans"/>
              </a:rPr>
              <a:t>This results in:</a:t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406400" lvl="1" marL="9144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800"/>
              <a:buFont typeface="Quattrocento Sans"/>
              <a:buChar char="•"/>
            </a:pPr>
            <a:r>
              <a:rPr b="1" lang="en-US" sz="2800" u="sng">
                <a:latin typeface="Quattrocento Sans"/>
                <a:ea typeface="Quattrocento Sans"/>
                <a:cs typeface="Quattrocento Sans"/>
                <a:sym typeface="Quattrocento Sans"/>
              </a:rPr>
              <a:t>Barriers to enter research</a:t>
            </a:r>
            <a:endParaRPr b="1" sz="2800" u="sng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4064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Quattrocento Sans"/>
              <a:buChar char="•"/>
            </a:pPr>
            <a:r>
              <a:rPr lang="en-US" sz="2800">
                <a:latin typeface="Quattrocento Sans"/>
                <a:ea typeface="Quattrocento Sans"/>
                <a:cs typeface="Quattrocento Sans"/>
                <a:sym typeface="Quattrocento Sans"/>
              </a:rPr>
              <a:t>Hard-to-read code</a:t>
            </a:r>
            <a:endParaRPr sz="28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4064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Quattrocento Sans"/>
              <a:buChar char="•"/>
            </a:pPr>
            <a:r>
              <a:rPr lang="en-US" sz="2800">
                <a:latin typeface="Quattrocento Sans"/>
                <a:ea typeface="Quattrocento Sans"/>
                <a:cs typeface="Quattrocento Sans"/>
                <a:sym typeface="Quattrocento Sans"/>
              </a:rPr>
              <a:t>Non-reproducible science</a:t>
            </a:r>
            <a:endParaRPr sz="28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4064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Quattrocento Sans"/>
              <a:buChar char="•"/>
            </a:pPr>
            <a:r>
              <a:rPr lang="en-US" sz="2800">
                <a:latin typeface="Quattrocento Sans"/>
                <a:ea typeface="Quattrocento Sans"/>
                <a:cs typeface="Quattrocento Sans"/>
                <a:sym typeface="Quattrocento Sans"/>
              </a:rPr>
              <a:t>Poorly optimized/slow code</a:t>
            </a:r>
            <a:endParaRPr sz="28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4064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Quattrocento Sans"/>
              <a:buChar char="•"/>
            </a:pPr>
            <a:r>
              <a:rPr lang="en-US" sz="2800">
                <a:latin typeface="Quattrocento Sans"/>
                <a:ea typeface="Quattrocento Sans"/>
                <a:cs typeface="Quattrocento Sans"/>
                <a:sym typeface="Quattrocento Sans"/>
              </a:rPr>
              <a:t>Inefficient code dev. -&gt; inefficient research</a:t>
            </a:r>
            <a:endParaRPr sz="28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descr="Logo&#10;&#10;Description automatically generated" id="126" name="Google Shape;126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276012" y="5867400"/>
            <a:ext cx="663848" cy="83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3"/>
          <p:cNvSpPr txBox="1"/>
          <p:nvPr>
            <p:ph type="title"/>
          </p:nvPr>
        </p:nvSpPr>
        <p:spPr>
          <a:xfrm>
            <a:off x="1218875" y="503230"/>
            <a:ext cx="10360500" cy="752700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875" spcFirstLastPara="1" rIns="121875" wrap="square" tIns="609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-US">
                <a:latin typeface="Quattrocento Sans"/>
                <a:ea typeface="Quattrocento Sans"/>
                <a:cs typeface="Quattrocento Sans"/>
                <a:sym typeface="Quattrocento Sans"/>
              </a:rPr>
              <a:t>By the end of this Crash Course, you will…</a:t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32" name="Google Shape;132;p3"/>
          <p:cNvSpPr txBox="1"/>
          <p:nvPr>
            <p:ph idx="1" type="body"/>
          </p:nvPr>
        </p:nvSpPr>
        <p:spPr>
          <a:xfrm>
            <a:off x="1218875" y="1469125"/>
            <a:ext cx="10360500" cy="52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>
            <a:noAutofit/>
          </a:bodyPr>
          <a:lstStyle/>
          <a:p>
            <a:pPr indent="-393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Quattrocento Sans"/>
              <a:buChar char="•"/>
            </a:pPr>
            <a:r>
              <a:rPr lang="en-US" sz="2600">
                <a:latin typeface="Quattrocento Sans"/>
                <a:ea typeface="Quattrocento Sans"/>
                <a:cs typeface="Quattrocento Sans"/>
                <a:sym typeface="Quattrocento Sans"/>
              </a:rPr>
              <a:t>Understand the core strengths of Python</a:t>
            </a:r>
            <a:endParaRPr sz="26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93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Quattrocento Sans"/>
              <a:buChar char="•"/>
            </a:pPr>
            <a:r>
              <a:rPr lang="en-US" sz="2600">
                <a:latin typeface="Quattrocento Sans"/>
                <a:ea typeface="Quattrocento Sans"/>
                <a:cs typeface="Quattrocento Sans"/>
                <a:sym typeface="Quattrocento Sans"/>
              </a:rPr>
              <a:t>Get a brief, introductory overview of Python basics</a:t>
            </a:r>
            <a:endParaRPr sz="26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93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Quattrocento Sans"/>
              <a:buChar char="•"/>
            </a:pPr>
            <a:r>
              <a:rPr lang="en-US" sz="2600">
                <a:latin typeface="Quattrocento Sans"/>
                <a:ea typeface="Quattrocento Sans"/>
                <a:cs typeface="Quattrocento Sans"/>
                <a:sym typeface="Quattrocento Sans"/>
              </a:rPr>
              <a:t>Produce code on </a:t>
            </a:r>
            <a:r>
              <a:rPr i="1" lang="en-US" sz="2600">
                <a:latin typeface="Quattrocento Sans"/>
                <a:ea typeface="Quattrocento Sans"/>
                <a:cs typeface="Quattrocento Sans"/>
                <a:sym typeface="Quattrocento Sans"/>
              </a:rPr>
              <a:t>your own</a:t>
            </a:r>
            <a:r>
              <a:rPr lang="en-US" sz="2600">
                <a:latin typeface="Quattrocento Sans"/>
                <a:ea typeface="Quattrocento Sans"/>
                <a:cs typeface="Quattrocento Sans"/>
                <a:sym typeface="Quattrocento Sans"/>
              </a:rPr>
              <a:t> jupyter notebook on Google Colab</a:t>
            </a:r>
            <a:endParaRPr sz="26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93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Quattrocento Sans"/>
              <a:buChar char="•"/>
            </a:pPr>
            <a:r>
              <a:rPr lang="en-US" sz="2600">
                <a:latin typeface="Quattrocento Sans"/>
                <a:ea typeface="Quattrocento Sans"/>
                <a:cs typeface="Quattrocento Sans"/>
                <a:sym typeface="Quattrocento Sans"/>
              </a:rPr>
              <a:t>Understand the basics of:</a:t>
            </a:r>
            <a:endParaRPr sz="26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937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Quattrocento Sans"/>
              <a:buChar char="•"/>
            </a:pPr>
            <a:r>
              <a:rPr lang="en-US" sz="2600">
                <a:latin typeface="Quattrocento Sans"/>
                <a:ea typeface="Quattrocento Sans"/>
                <a:cs typeface="Quattrocento Sans"/>
                <a:sym typeface="Quattrocento Sans"/>
              </a:rPr>
              <a:t>Writing readable code</a:t>
            </a:r>
            <a:endParaRPr sz="26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937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Quattrocento Sans"/>
              <a:buChar char="•"/>
            </a:pPr>
            <a:r>
              <a:rPr lang="en-US" sz="2600">
                <a:latin typeface="Quattrocento Sans"/>
                <a:ea typeface="Quattrocento Sans"/>
                <a:cs typeface="Quattrocento Sans"/>
                <a:sym typeface="Quattrocento Sans"/>
              </a:rPr>
              <a:t>Print statements, variables, &amp; lists</a:t>
            </a:r>
            <a:endParaRPr sz="26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937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Quattrocento Sans"/>
              <a:buChar char="•"/>
            </a:pPr>
            <a:r>
              <a:rPr lang="en-US" sz="2600">
                <a:latin typeface="Quattrocento Sans"/>
                <a:ea typeface="Quattrocento Sans"/>
                <a:cs typeface="Quattrocento Sans"/>
                <a:sym typeface="Quattrocento Sans"/>
              </a:rPr>
              <a:t>Logic &amp; loops</a:t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937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Quattrocento Sans"/>
              <a:buChar char="•"/>
            </a:pPr>
            <a:r>
              <a:rPr lang="en-US" sz="2600">
                <a:latin typeface="Quattrocento Sans"/>
                <a:ea typeface="Quattrocento Sans"/>
                <a:cs typeface="Quattrocento Sans"/>
                <a:sym typeface="Quattrocento Sans"/>
              </a:rPr>
              <a:t>Functions</a:t>
            </a:r>
            <a:endParaRPr sz="26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937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Quattrocento Sans"/>
              <a:buChar char="•"/>
            </a:pPr>
            <a:r>
              <a:rPr lang="en-US" sz="2600">
                <a:latin typeface="Quattrocento Sans"/>
                <a:ea typeface="Quattrocento Sans"/>
                <a:cs typeface="Quattrocento Sans"/>
                <a:sym typeface="Quattrocento Sans"/>
              </a:rPr>
              <a:t>Plotting</a:t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93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Quattrocento Sans"/>
              <a:buChar char="•"/>
            </a:pPr>
            <a:r>
              <a:rPr lang="en-US" sz="3000">
                <a:latin typeface="Quattrocento Sans"/>
                <a:ea typeface="Quattrocento Sans"/>
                <a:cs typeface="Quattrocento Sans"/>
                <a:sym typeface="Quattrocento Sans"/>
              </a:rPr>
              <a:t>All while learning about the H-R Diagram!</a:t>
            </a:r>
            <a:endParaRPr sz="30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descr="Logo&#10;&#10;Description automatically generated" id="133" name="Google Shape;133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276012" y="5867400"/>
            <a:ext cx="663848" cy="83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H THE PLACES YOU'LL GO BOOK - Stationery - 12 Pieces" id="138" name="Google Shape;138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36737" y="274637"/>
            <a:ext cx="8515350" cy="6067425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4"/>
          <p:cNvSpPr/>
          <p:nvPr/>
        </p:nvSpPr>
        <p:spPr>
          <a:xfrm>
            <a:off x="3354286" y="3471268"/>
            <a:ext cx="4584909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0" i="0" lang="en-US" sz="5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with Python!</a:t>
            </a:r>
            <a:endParaRPr b="0" i="0" sz="54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5"/>
          <p:cNvSpPr txBox="1"/>
          <p:nvPr>
            <p:ph type="title"/>
          </p:nvPr>
        </p:nvSpPr>
        <p:spPr>
          <a:xfrm>
            <a:off x="914075" y="254525"/>
            <a:ext cx="5794500" cy="803100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875" spcFirstLastPara="1" rIns="121875" wrap="square" tIns="60925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55553"/>
              <a:buNone/>
            </a:pPr>
            <a:r>
              <a:rPr lang="en-US">
                <a:latin typeface="Quattrocento Sans"/>
                <a:ea typeface="Quattrocento Sans"/>
                <a:cs typeface="Quattrocento Sans"/>
                <a:sym typeface="Quattrocento Sans"/>
              </a:rPr>
              <a:t>What we’ve done with Python!</a:t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descr="A chart with colorful dots&#10;&#10;Description automatically generated" id="146" name="Google Shape;146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08575" y="910100"/>
            <a:ext cx="4183709" cy="313778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graph of different colored lines&#10;&#10;Description automatically generated" id="147" name="Google Shape;147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22534" y="1249298"/>
            <a:ext cx="3822208" cy="286665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graph of a graph of a graph&#10;&#10;Description automatically generated with medium confidence" id="148" name="Google Shape;148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803116" y="2682626"/>
            <a:ext cx="3882958" cy="391783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graph with a number of dots&#10;&#10;Description automatically generated with medium confidence" id="149" name="Google Shape;149;p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76512" y="3304991"/>
            <a:ext cx="4769499" cy="340186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diagram of a magnetic field&#10;&#10;Description automatically generated" id="150" name="Google Shape;150;p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44859" y="2682626"/>
            <a:ext cx="3904202" cy="392190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screenshot of a computer generated image&#10;&#10;Description automatically generated" id="151" name="Google Shape;151;p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44178" y="1117101"/>
            <a:ext cx="4267180" cy="54863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graph of a number of times&#10;&#10;Description automatically generated with medium confidence" id="152" name="Google Shape;152;p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150954" y="3971124"/>
            <a:ext cx="5794501" cy="26323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group of images of a fingerprint&#10;&#10;Description automatically generated" id="153" name="Google Shape;153;p5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608629" y="1057625"/>
            <a:ext cx="6136018" cy="34515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5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5344748" y="1358073"/>
            <a:ext cx="4875030" cy="48750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5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715400" y="1917850"/>
            <a:ext cx="3435549" cy="363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6"/>
          <p:cNvSpPr txBox="1"/>
          <p:nvPr>
            <p:ph type="title"/>
          </p:nvPr>
        </p:nvSpPr>
        <p:spPr>
          <a:xfrm>
            <a:off x="1218883" y="274637"/>
            <a:ext cx="10360500" cy="1224000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875" spcFirstLastPara="1" rIns="121875" wrap="square" tIns="609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b="1" lang="en-US" sz="4200">
                <a:latin typeface="Quattrocento Sans"/>
                <a:ea typeface="Quattrocento Sans"/>
                <a:cs typeface="Quattrocento Sans"/>
                <a:sym typeface="Quattrocento Sans"/>
              </a:rPr>
              <a:t>Python</a:t>
            </a:r>
            <a:endParaRPr b="1" sz="42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61" name="Google Shape;161;p6"/>
          <p:cNvSpPr txBox="1"/>
          <p:nvPr>
            <p:ph idx="1" type="body"/>
          </p:nvPr>
        </p:nvSpPr>
        <p:spPr>
          <a:xfrm>
            <a:off x="1034125" y="1693300"/>
            <a:ext cx="6891600" cy="42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>
            <a:normAutofit fontScale="92500"/>
          </a:bodyPr>
          <a:lstStyle/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ct val="50000"/>
              <a:buNone/>
            </a:pPr>
            <a:r>
              <a:rPr b="1" i="1" lang="en-US" sz="3600">
                <a:latin typeface="Quattrocento Sans"/>
                <a:ea typeface="Quattrocento Sans"/>
                <a:cs typeface="Quattrocento Sans"/>
                <a:sym typeface="Quattrocento Sans"/>
              </a:rPr>
              <a:t>Pros</a:t>
            </a:r>
            <a:r>
              <a:rPr lang="en-US" sz="3600">
                <a:latin typeface="Quattrocento Sans"/>
                <a:ea typeface="Quattrocento Sans"/>
                <a:cs typeface="Quattrocento Sans"/>
                <a:sym typeface="Quattrocento Sans"/>
              </a:rPr>
              <a:t> of Python:</a:t>
            </a:r>
            <a:endParaRPr sz="36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440055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ct val="100000"/>
              <a:buFont typeface="Quattrocento Sans"/>
              <a:buChar char="•"/>
            </a:pPr>
            <a:r>
              <a:rPr lang="en-US" sz="3600">
                <a:latin typeface="Quattrocento Sans"/>
                <a:ea typeface="Quattrocento Sans"/>
                <a:cs typeface="Quattrocento Sans"/>
                <a:sym typeface="Quattrocento Sans"/>
              </a:rPr>
              <a:t>Simple and </a:t>
            </a:r>
            <a:r>
              <a:rPr b="1" lang="en-US" sz="3600" u="sng">
                <a:latin typeface="Quattrocento Sans"/>
                <a:ea typeface="Quattrocento Sans"/>
                <a:cs typeface="Quattrocento Sans"/>
                <a:sym typeface="Quattrocento Sans"/>
              </a:rPr>
              <a:t>user-friendly</a:t>
            </a:r>
            <a:endParaRPr b="1" sz="3600" u="sng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44005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Quattrocento Sans"/>
              <a:buChar char="•"/>
            </a:pPr>
            <a:r>
              <a:rPr lang="en-US" sz="3600">
                <a:latin typeface="Quattrocento Sans"/>
                <a:ea typeface="Quattrocento Sans"/>
                <a:cs typeface="Quattrocento Sans"/>
                <a:sym typeface="Quattrocento Sans"/>
              </a:rPr>
              <a:t>Interpreted, high-level language</a:t>
            </a:r>
            <a:endParaRPr sz="36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ct val="50000"/>
              <a:buNone/>
            </a:pPr>
            <a:r>
              <a:rPr b="1" i="1" lang="en-US" sz="3600">
                <a:latin typeface="Quattrocento Sans"/>
                <a:ea typeface="Quattrocento Sans"/>
                <a:cs typeface="Quattrocento Sans"/>
                <a:sym typeface="Quattrocento Sans"/>
              </a:rPr>
              <a:t>Cons</a:t>
            </a:r>
            <a:r>
              <a:rPr lang="en-US" sz="3600">
                <a:latin typeface="Quattrocento Sans"/>
                <a:ea typeface="Quattrocento Sans"/>
                <a:cs typeface="Quattrocento Sans"/>
                <a:sym typeface="Quattrocento Sans"/>
              </a:rPr>
              <a:t>:</a:t>
            </a:r>
            <a:endParaRPr sz="36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440055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ct val="100000"/>
              <a:buFont typeface="Quattrocento Sans"/>
              <a:buChar char="•"/>
            </a:pPr>
            <a:r>
              <a:rPr lang="en-US" sz="3600">
                <a:latin typeface="Quattrocento Sans"/>
                <a:ea typeface="Quattrocento Sans"/>
                <a:cs typeface="Quattrocento Sans"/>
                <a:sym typeface="Quattrocento Sans"/>
              </a:rPr>
              <a:t>A bit of a black box, </a:t>
            </a:r>
            <a:r>
              <a:rPr b="1" lang="en-US" sz="3600" u="sng">
                <a:latin typeface="Quattrocento Sans"/>
                <a:ea typeface="Quattrocento Sans"/>
                <a:cs typeface="Quattrocento Sans"/>
                <a:sym typeface="Quattrocento Sans"/>
              </a:rPr>
              <a:t>slow</a:t>
            </a:r>
            <a:endParaRPr b="1" sz="3600" u="sng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44005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Quattrocento Sans"/>
              <a:buChar char="•"/>
            </a:pPr>
            <a:r>
              <a:rPr lang="en-US" sz="3600">
                <a:latin typeface="Quattrocento Sans"/>
                <a:ea typeface="Quattrocento Sans"/>
                <a:cs typeface="Quattrocento Sans"/>
                <a:sym typeface="Quattrocento Sans"/>
              </a:rPr>
              <a:t>Interpreted, high-level language</a:t>
            </a:r>
            <a:endParaRPr sz="36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descr="Logo&#10;&#10;Description automatically generated" id="162" name="Google Shape;162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276012" y="5867400"/>
            <a:ext cx="663848" cy="83820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6"/>
          <p:cNvSpPr txBox="1"/>
          <p:nvPr>
            <p:ph idx="1" type="body"/>
          </p:nvPr>
        </p:nvSpPr>
        <p:spPr>
          <a:xfrm>
            <a:off x="8510975" y="165350"/>
            <a:ext cx="3509700" cy="9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>
            <a:normAutofit fontScale="775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ct val="82949"/>
              <a:buNone/>
            </a:pPr>
            <a:r>
              <a:rPr lang="en-US">
                <a:latin typeface="Quattrocento Sans"/>
                <a:ea typeface="Quattrocento Sans"/>
                <a:cs typeface="Quattrocento Sans"/>
                <a:sym typeface="Quattrocento Sans"/>
              </a:rPr>
              <a:t>Documentation: </a:t>
            </a:r>
            <a:r>
              <a:rPr lang="en-US" u="sng">
                <a:solidFill>
                  <a:schemeClr val="hlink"/>
                </a:solidFill>
                <a:latin typeface="Quattrocento Sans"/>
                <a:ea typeface="Quattrocento Sans"/>
                <a:cs typeface="Quattrocento Sans"/>
                <a:sym typeface="Quattrocento Sans"/>
                <a:hlinkClick r:id="rId4"/>
              </a:rPr>
              <a:t>https://docs.python.org/3/</a:t>
            </a:r>
            <a:r>
              <a:rPr lang="en-US"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64" name="Google Shape;164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247075" y="403476"/>
            <a:ext cx="1267374" cy="1388824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6"/>
          <p:cNvSpPr txBox="1"/>
          <p:nvPr>
            <p:ph idx="1" type="body"/>
          </p:nvPr>
        </p:nvSpPr>
        <p:spPr>
          <a:xfrm>
            <a:off x="8216950" y="1498625"/>
            <a:ext cx="3509700" cy="3815100"/>
          </a:xfrm>
          <a:prstGeom prst="rect">
            <a:avLst/>
          </a:prstGeom>
          <a:noFill/>
          <a:ln cap="flat" cmpd="sng" w="38100">
            <a:solidFill>
              <a:srgbClr val="45818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60925" lIns="121875" spcFirstLastPara="1" rIns="121875" wrap="square" tIns="60925">
            <a:normAutofit fontScale="92500" lnSpcReduction="1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84606"/>
              <a:buNone/>
            </a:pPr>
            <a:r>
              <a:rPr lang="en-US" sz="2300" u="sng">
                <a:latin typeface="Quattrocento Sans"/>
                <a:ea typeface="Quattrocento Sans"/>
                <a:cs typeface="Quattrocento Sans"/>
                <a:sym typeface="Quattrocento Sans"/>
              </a:rPr>
              <a:t>Other common languages</a:t>
            </a:r>
            <a:r>
              <a:rPr lang="en-US" sz="2300">
                <a:latin typeface="Quattrocento Sans"/>
                <a:ea typeface="Quattrocento Sans"/>
                <a:cs typeface="Quattrocento Sans"/>
                <a:sym typeface="Quattrocento Sans"/>
              </a:rPr>
              <a:t>: </a:t>
            </a:r>
            <a:endParaRPr sz="23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94594"/>
              <a:buNone/>
            </a:pPr>
            <a:r>
              <a:t/>
            </a:r>
            <a:endParaRPr sz="10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84606"/>
              <a:buNone/>
            </a:pPr>
            <a:r>
              <a:rPr lang="en-US" sz="2300">
                <a:latin typeface="Quattrocento Sans"/>
                <a:ea typeface="Quattrocento Sans"/>
                <a:cs typeface="Quattrocento Sans"/>
                <a:sym typeface="Quattrocento Sans"/>
              </a:rPr>
              <a:t>C++ </a:t>
            </a:r>
            <a:endParaRPr sz="23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84606"/>
              <a:buNone/>
            </a:pPr>
            <a:r>
              <a:rPr lang="en-US" sz="2300">
                <a:latin typeface="Quattrocento Sans"/>
                <a:ea typeface="Quattrocento Sans"/>
                <a:cs typeface="Quattrocento Sans"/>
                <a:sym typeface="Quattrocento Sans"/>
              </a:rPr>
              <a:t>Javascript</a:t>
            </a:r>
            <a:endParaRPr sz="23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84606"/>
              <a:buNone/>
            </a:pPr>
            <a:r>
              <a:rPr lang="en-US" sz="2300">
                <a:latin typeface="Quattrocento Sans"/>
                <a:ea typeface="Quattrocento Sans"/>
                <a:cs typeface="Quattrocento Sans"/>
                <a:sym typeface="Quattrocento Sans"/>
              </a:rPr>
              <a:t>SQL</a:t>
            </a:r>
            <a:endParaRPr sz="23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84606"/>
              <a:buNone/>
            </a:pPr>
            <a:r>
              <a:rPr lang="en-US" sz="2300">
                <a:latin typeface="Quattrocento Sans"/>
                <a:ea typeface="Quattrocento Sans"/>
                <a:cs typeface="Quattrocento Sans"/>
                <a:sym typeface="Quattrocento Sans"/>
              </a:rPr>
              <a:t>R</a:t>
            </a:r>
            <a:endParaRPr sz="23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84606"/>
              <a:buNone/>
            </a:pPr>
            <a:r>
              <a:rPr lang="en-US" sz="2300">
                <a:latin typeface="Quattrocento Sans"/>
                <a:ea typeface="Quattrocento Sans"/>
                <a:cs typeface="Quattrocento Sans"/>
                <a:sym typeface="Quattrocento Sans"/>
              </a:rPr>
              <a:t>MATLAB</a:t>
            </a:r>
            <a:endParaRPr sz="23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84606"/>
              <a:buNone/>
            </a:pPr>
            <a:r>
              <a:rPr lang="en-US" sz="2300">
                <a:latin typeface="Quattrocento Sans"/>
                <a:ea typeface="Quattrocento Sans"/>
                <a:cs typeface="Quattrocento Sans"/>
                <a:sym typeface="Quattrocento Sans"/>
              </a:rPr>
              <a:t>Rust</a:t>
            </a:r>
            <a:endParaRPr sz="23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84606"/>
              <a:buNone/>
            </a:pPr>
            <a:r>
              <a:rPr lang="en-US" sz="2300">
                <a:latin typeface="Quattrocento Sans"/>
                <a:ea typeface="Quattrocento Sans"/>
                <a:cs typeface="Quattrocento Sans"/>
                <a:sym typeface="Quattrocento Sans"/>
              </a:rPr>
              <a:t>Perl</a:t>
            </a:r>
            <a:endParaRPr sz="23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84606"/>
              <a:buNone/>
            </a:pPr>
            <a:r>
              <a:rPr lang="en-US" sz="2300">
                <a:latin typeface="Quattrocento Sans"/>
                <a:ea typeface="Quattrocento Sans"/>
                <a:cs typeface="Quattrocento Sans"/>
                <a:sym typeface="Quattrocento Sans"/>
              </a:rPr>
              <a:t>HTML &amp; CSS</a:t>
            </a:r>
            <a:endParaRPr sz="23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84606"/>
              <a:buNone/>
            </a:pPr>
            <a:r>
              <a:rPr lang="en-US" sz="2300">
                <a:latin typeface="Quattrocento Sans"/>
                <a:ea typeface="Quattrocento Sans"/>
                <a:cs typeface="Quattrocento Sans"/>
                <a:sym typeface="Quattrocento Sans"/>
              </a:rPr>
              <a:t>Fortran</a:t>
            </a:r>
            <a:endParaRPr sz="23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166" name="Google Shape;166;p6"/>
          <p:cNvCxnSpPr/>
          <p:nvPr/>
        </p:nvCxnSpPr>
        <p:spPr>
          <a:xfrm flipH="1" rot="10800000">
            <a:off x="1327225" y="5474425"/>
            <a:ext cx="631800" cy="543600"/>
          </a:xfrm>
          <a:prstGeom prst="straightConnector1">
            <a:avLst/>
          </a:prstGeom>
          <a:noFill/>
          <a:ln cap="flat" cmpd="sng" w="38100">
            <a:solidFill>
              <a:srgbClr val="FF00FF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67" name="Google Shape;167;p6"/>
          <p:cNvCxnSpPr/>
          <p:nvPr/>
        </p:nvCxnSpPr>
        <p:spPr>
          <a:xfrm rot="10800000">
            <a:off x="6681300" y="5474425"/>
            <a:ext cx="542700" cy="341400"/>
          </a:xfrm>
          <a:prstGeom prst="straightConnector1">
            <a:avLst/>
          </a:prstGeom>
          <a:noFill/>
          <a:ln cap="flat" cmpd="sng" w="38100">
            <a:solidFill>
              <a:srgbClr val="FF00FF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68" name="Google Shape;168;p6"/>
          <p:cNvSpPr txBox="1"/>
          <p:nvPr/>
        </p:nvSpPr>
        <p:spPr>
          <a:xfrm>
            <a:off x="464925" y="6022200"/>
            <a:ext cx="3000000" cy="6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rgbClr val="FFBCF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Lots of “layers” to executing the code, computes line-by-line</a:t>
            </a:r>
            <a:endParaRPr b="0" i="0" sz="1500" u="none" cap="none" strike="noStrike">
              <a:solidFill>
                <a:srgbClr val="FFBCF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6"/>
          <p:cNvSpPr txBox="1"/>
          <p:nvPr/>
        </p:nvSpPr>
        <p:spPr>
          <a:xfrm>
            <a:off x="7224000" y="5815825"/>
            <a:ext cx="3000000" cy="6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rgbClr val="FFBCF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Easily readable to humans… not so much for a computer</a:t>
            </a:r>
            <a:endParaRPr b="0" i="0" sz="1500" u="none" cap="none" strike="noStrike">
              <a:solidFill>
                <a:srgbClr val="FFBCF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7"/>
          <p:cNvPicPr preferRelativeResize="0"/>
          <p:nvPr/>
        </p:nvPicPr>
        <p:blipFill rotWithShape="1">
          <a:blip r:embed="rId3">
            <a:alphaModFix/>
          </a:blip>
          <a:srcRect b="0" l="0" r="0" t="14987"/>
          <a:stretch/>
        </p:blipFill>
        <p:spPr>
          <a:xfrm>
            <a:off x="1218875" y="1899077"/>
            <a:ext cx="9744076" cy="4659374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7"/>
          <p:cNvSpPr txBox="1"/>
          <p:nvPr>
            <p:ph type="title"/>
          </p:nvPr>
        </p:nvSpPr>
        <p:spPr>
          <a:xfrm>
            <a:off x="1218883" y="274637"/>
            <a:ext cx="10360500" cy="1224000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875" spcFirstLastPara="1" rIns="121875" wrap="square" tIns="609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-US" sz="4200">
                <a:latin typeface="Quattrocento Sans"/>
                <a:ea typeface="Quattrocento Sans"/>
                <a:cs typeface="Quattrocento Sans"/>
                <a:sym typeface="Quattrocento Sans"/>
              </a:rPr>
              <a:t>A Demonstrative Example: “Hello World”</a:t>
            </a:r>
            <a:endParaRPr sz="42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76" name="Google Shape;176;p7"/>
          <p:cNvSpPr txBox="1"/>
          <p:nvPr>
            <p:ph idx="1" type="body"/>
          </p:nvPr>
        </p:nvSpPr>
        <p:spPr>
          <a:xfrm>
            <a:off x="1218875" y="1701800"/>
            <a:ext cx="1821900" cy="20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n-US" sz="3600">
                <a:solidFill>
                  <a:schemeClr val="dk1"/>
                </a:solidFill>
              </a:rPr>
              <a:t>C, C++, </a:t>
            </a:r>
            <a:endParaRPr sz="3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n-US" sz="3600">
                <a:solidFill>
                  <a:schemeClr val="dk1"/>
                </a:solidFill>
              </a:rPr>
              <a:t>Fortran, IDL </a:t>
            </a:r>
            <a:endParaRPr sz="3600">
              <a:solidFill>
                <a:schemeClr val="dk1"/>
              </a:solidFill>
            </a:endParaRPr>
          </a:p>
        </p:txBody>
      </p:sp>
      <p:pic>
        <p:nvPicPr>
          <p:cNvPr descr="Logo&#10;&#10;Description automatically generated" id="177" name="Google Shape;177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276012" y="5867400"/>
            <a:ext cx="663848" cy="8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072302" y="1847402"/>
            <a:ext cx="1645350" cy="1803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869425" y="1792354"/>
            <a:ext cx="663849" cy="7335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433270" y="2057356"/>
            <a:ext cx="663849" cy="74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099477" y="2525922"/>
            <a:ext cx="663849" cy="663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533276" y="2616500"/>
            <a:ext cx="1224000" cy="1224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7"/>
          <p:cNvSpPr txBox="1"/>
          <p:nvPr>
            <p:ph idx="1" type="body"/>
          </p:nvPr>
        </p:nvSpPr>
        <p:spPr>
          <a:xfrm>
            <a:off x="5345802" y="1813147"/>
            <a:ext cx="1726500" cy="9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>
            <a:normAutofit lnSpcReduction="1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n-US" sz="3600">
                <a:solidFill>
                  <a:schemeClr val="dk1"/>
                </a:solidFill>
              </a:rPr>
              <a:t>Python</a:t>
            </a:r>
            <a:endParaRPr sz="3600">
              <a:solidFill>
                <a:schemeClr val="dk1"/>
              </a:solidFill>
            </a:endParaRPr>
          </a:p>
        </p:txBody>
      </p:sp>
      <p:sp>
        <p:nvSpPr>
          <p:cNvPr id="184" name="Google Shape;184;p7"/>
          <p:cNvSpPr txBox="1"/>
          <p:nvPr>
            <p:ph idx="1" type="body"/>
          </p:nvPr>
        </p:nvSpPr>
        <p:spPr>
          <a:xfrm rot="-667278">
            <a:off x="1680114" y="3614818"/>
            <a:ext cx="3502575" cy="2213025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n-US" sz="1250">
                <a:solidFill>
                  <a:srgbClr val="61AEEE"/>
                </a:solidFill>
                <a:highlight>
                  <a:srgbClr val="383B40"/>
                </a:highlight>
                <a:latin typeface="Courier New"/>
                <a:ea typeface="Courier New"/>
                <a:cs typeface="Courier New"/>
                <a:sym typeface="Courier New"/>
              </a:rPr>
              <a:t>#include </a:t>
            </a:r>
            <a:r>
              <a:rPr lang="en-US" sz="1250">
                <a:solidFill>
                  <a:srgbClr val="98C379"/>
                </a:solidFill>
                <a:highlight>
                  <a:srgbClr val="383B40"/>
                </a:highlight>
                <a:latin typeface="Courier New"/>
                <a:ea typeface="Courier New"/>
                <a:cs typeface="Courier New"/>
                <a:sym typeface="Courier New"/>
              </a:rPr>
              <a:t>&lt;iostream&gt;</a:t>
            </a:r>
            <a:endParaRPr sz="1250">
              <a:solidFill>
                <a:srgbClr val="D3D3D3"/>
              </a:solidFill>
              <a:highlight>
                <a:srgbClr val="383B40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n-US" sz="1250">
                <a:solidFill>
                  <a:srgbClr val="C678DD"/>
                </a:solidFill>
                <a:highlight>
                  <a:srgbClr val="383B40"/>
                </a:highlight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lang="en-US" sz="1250">
                <a:solidFill>
                  <a:srgbClr val="D3D3D3"/>
                </a:solidFill>
                <a:highlight>
                  <a:srgbClr val="383B40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250">
                <a:solidFill>
                  <a:srgbClr val="61AEEE"/>
                </a:solidFill>
                <a:highlight>
                  <a:srgbClr val="383B40"/>
                </a:highlight>
                <a:latin typeface="Courier New"/>
                <a:ea typeface="Courier New"/>
                <a:cs typeface="Courier New"/>
                <a:sym typeface="Courier New"/>
              </a:rPr>
              <a:t>main</a:t>
            </a:r>
            <a:r>
              <a:rPr lang="en-US" sz="1250">
                <a:solidFill>
                  <a:srgbClr val="D3D3D3"/>
                </a:solidFill>
                <a:highlight>
                  <a:srgbClr val="383B40"/>
                </a:highlight>
                <a:latin typeface="Courier New"/>
                <a:ea typeface="Courier New"/>
                <a:cs typeface="Courier New"/>
                <a:sym typeface="Courier New"/>
              </a:rPr>
              <a:t>() {</a:t>
            </a:r>
            <a:endParaRPr sz="1250">
              <a:solidFill>
                <a:srgbClr val="D3D3D3"/>
              </a:solidFill>
              <a:highlight>
                <a:srgbClr val="383B40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n-US" sz="1250">
                <a:solidFill>
                  <a:srgbClr val="D3D3D3"/>
                </a:solidFill>
                <a:highlight>
                  <a:srgbClr val="383B40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1250">
                <a:solidFill>
                  <a:srgbClr val="E6C07B"/>
                </a:solidFill>
                <a:highlight>
                  <a:srgbClr val="383B40"/>
                </a:highlight>
                <a:latin typeface="Courier New"/>
                <a:ea typeface="Courier New"/>
                <a:cs typeface="Courier New"/>
                <a:sym typeface="Courier New"/>
              </a:rPr>
              <a:t>std</a:t>
            </a:r>
            <a:r>
              <a:rPr lang="en-US" sz="1250">
                <a:solidFill>
                  <a:srgbClr val="D3D3D3"/>
                </a:solidFill>
                <a:highlight>
                  <a:srgbClr val="383B40"/>
                </a:highlight>
                <a:latin typeface="Courier New"/>
                <a:ea typeface="Courier New"/>
                <a:cs typeface="Courier New"/>
                <a:sym typeface="Courier New"/>
              </a:rPr>
              <a:t>::</a:t>
            </a:r>
            <a:r>
              <a:rPr lang="en-US" sz="1250">
                <a:solidFill>
                  <a:srgbClr val="E6C07B"/>
                </a:solidFill>
                <a:highlight>
                  <a:srgbClr val="383B40"/>
                </a:highlight>
                <a:latin typeface="Courier New"/>
                <a:ea typeface="Courier New"/>
                <a:cs typeface="Courier New"/>
                <a:sym typeface="Courier New"/>
              </a:rPr>
              <a:t>cout</a:t>
            </a:r>
            <a:r>
              <a:rPr lang="en-US" sz="1250">
                <a:solidFill>
                  <a:srgbClr val="D3D3D3"/>
                </a:solidFill>
                <a:highlight>
                  <a:srgbClr val="383B40"/>
                </a:highlight>
                <a:latin typeface="Courier New"/>
                <a:ea typeface="Courier New"/>
                <a:cs typeface="Courier New"/>
                <a:sym typeface="Courier New"/>
              </a:rPr>
              <a:t> &lt;&lt; </a:t>
            </a:r>
            <a:r>
              <a:rPr lang="en-US" sz="1250">
                <a:solidFill>
                  <a:srgbClr val="98C379"/>
                </a:solidFill>
                <a:highlight>
                  <a:srgbClr val="383B40"/>
                </a:highlight>
                <a:latin typeface="Courier New"/>
                <a:ea typeface="Courier New"/>
                <a:cs typeface="Courier New"/>
                <a:sym typeface="Courier New"/>
              </a:rPr>
              <a:t>"Hello World!"</a:t>
            </a:r>
            <a:r>
              <a:rPr lang="en-US" sz="1250">
                <a:solidFill>
                  <a:srgbClr val="D3D3D3"/>
                </a:solidFill>
                <a:highlight>
                  <a:srgbClr val="383B40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250">
              <a:solidFill>
                <a:srgbClr val="D3D3D3"/>
              </a:solidFill>
              <a:highlight>
                <a:srgbClr val="383B40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n-US" sz="1250">
                <a:solidFill>
                  <a:srgbClr val="D3D3D3"/>
                </a:solidFill>
                <a:highlight>
                  <a:srgbClr val="383B40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1250">
                <a:solidFill>
                  <a:srgbClr val="C678DD"/>
                </a:solidFill>
                <a:highlight>
                  <a:srgbClr val="383B40"/>
                </a:highlight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n-US" sz="1250">
                <a:solidFill>
                  <a:srgbClr val="D3D3D3"/>
                </a:solidFill>
                <a:highlight>
                  <a:srgbClr val="383B40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250">
                <a:solidFill>
                  <a:srgbClr val="D19A66"/>
                </a:solidFill>
                <a:highlight>
                  <a:srgbClr val="383B40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-US" sz="1250">
                <a:solidFill>
                  <a:srgbClr val="D3D3D3"/>
                </a:solidFill>
                <a:highlight>
                  <a:srgbClr val="383B40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250">
              <a:solidFill>
                <a:srgbClr val="D3D3D3"/>
              </a:solidFill>
              <a:highlight>
                <a:srgbClr val="383B40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52400" marR="15240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50">
                <a:solidFill>
                  <a:srgbClr val="D3D3D3"/>
                </a:solidFill>
                <a:highlight>
                  <a:srgbClr val="383B40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250">
              <a:solidFill>
                <a:srgbClr val="D3D3D3"/>
              </a:solidFill>
              <a:highlight>
                <a:srgbClr val="383B40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3600">
              <a:solidFill>
                <a:schemeClr val="dk1"/>
              </a:solidFill>
            </a:endParaRPr>
          </a:p>
        </p:txBody>
      </p:sp>
      <p:pic>
        <p:nvPicPr>
          <p:cNvPr id="185" name="Google Shape;185;p7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 rot="-705509">
            <a:off x="1595500" y="5496900"/>
            <a:ext cx="3528975" cy="43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7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 rot="-453025">
            <a:off x="2618877" y="5934499"/>
            <a:ext cx="2292648" cy="2772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7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 rot="462888">
            <a:off x="6683504" y="3929600"/>
            <a:ext cx="3295092" cy="74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8"/>
          <p:cNvSpPr txBox="1"/>
          <p:nvPr>
            <p:ph type="title"/>
          </p:nvPr>
        </p:nvSpPr>
        <p:spPr>
          <a:xfrm>
            <a:off x="1218872" y="274625"/>
            <a:ext cx="9787500" cy="1224000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875" spcFirstLastPara="1" rIns="121875" wrap="square" tIns="609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-US" sz="4200">
                <a:latin typeface="Quattrocento Sans"/>
                <a:ea typeface="Quattrocento Sans"/>
                <a:cs typeface="Quattrocento Sans"/>
                <a:sym typeface="Quattrocento Sans"/>
              </a:rPr>
              <a:t>Where to write code in Python </a:t>
            </a:r>
            <a:endParaRPr sz="42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descr="Logo&#10;&#10;Description automatically generated" id="193" name="Google Shape;193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276012" y="5867400"/>
            <a:ext cx="663848" cy="8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27750" y="2231150"/>
            <a:ext cx="3023601" cy="170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895825" y="4138812"/>
            <a:ext cx="1934500" cy="193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527800" y="2114276"/>
            <a:ext cx="1472373" cy="2036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320200" y="2125832"/>
            <a:ext cx="1472377" cy="20129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915850" y="2181833"/>
            <a:ext cx="1934500" cy="17994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915850" y="4517123"/>
            <a:ext cx="2210950" cy="147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8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6527800" y="4354112"/>
            <a:ext cx="1799425" cy="179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8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8451475" y="4546846"/>
            <a:ext cx="1402075" cy="14139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Tech_16x9">
      <a:dk1>
        <a:srgbClr val="000000"/>
      </a:dk1>
      <a:lt1>
        <a:srgbClr val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ch 16x9">
  <a:themeElements>
    <a:clrScheme name="Tech_16x9">
      <a:dk1>
        <a:srgbClr val="000000"/>
      </a:dk1>
      <a:lt1>
        <a:srgbClr val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